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6" r:id="rId4"/>
    <p:sldId id="258" r:id="rId5"/>
    <p:sldId id="264" r:id="rId6"/>
    <p:sldId id="265" r:id="rId7"/>
    <p:sldId id="260" r:id="rId8"/>
    <p:sldId id="267" r:id="rId9"/>
    <p:sldId id="308" r:id="rId10"/>
    <p:sldId id="303" r:id="rId11"/>
    <p:sldId id="304" r:id="rId12"/>
    <p:sldId id="305" r:id="rId13"/>
    <p:sldId id="306" r:id="rId14"/>
    <p:sldId id="307" r:id="rId15"/>
    <p:sldId id="261" r:id="rId16"/>
    <p:sldId id="262"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7" d="100"/>
          <a:sy n="107" d="100"/>
        </p:scale>
        <p:origin x="7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0926B8ED-A8CE-4E1C-A56C-A1EEA56CD1BF}" type="datetimeFigureOut">
              <a:rPr lang="en-AU" smtClean="0"/>
              <a:t>24/06/2019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4502786-7AFA-48DE-820E-4FD964655C11}" type="slidenum">
              <a:rPr lang="en-AU" smtClean="0"/>
              <a:t>‹#›</a:t>
            </a:fld>
            <a:endParaRPr lang="en-AU"/>
          </a:p>
        </p:txBody>
      </p:sp>
    </p:spTree>
    <p:extLst>
      <p:ext uri="{BB962C8B-B14F-4D97-AF65-F5344CB8AC3E}">
        <p14:creationId xmlns:p14="http://schemas.microsoft.com/office/powerpoint/2010/main" val="2781107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0926B8ED-A8CE-4E1C-A56C-A1EEA56CD1BF}" type="datetimeFigureOut">
              <a:rPr lang="en-AU" smtClean="0"/>
              <a:t>24/06/2019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4502786-7AFA-48DE-820E-4FD964655C11}" type="slidenum">
              <a:rPr lang="en-AU" smtClean="0"/>
              <a:t>‹#›</a:t>
            </a:fld>
            <a:endParaRPr lang="en-AU"/>
          </a:p>
        </p:txBody>
      </p:sp>
    </p:spTree>
    <p:extLst>
      <p:ext uri="{BB962C8B-B14F-4D97-AF65-F5344CB8AC3E}">
        <p14:creationId xmlns:p14="http://schemas.microsoft.com/office/powerpoint/2010/main" val="3317729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0926B8ED-A8CE-4E1C-A56C-A1EEA56CD1BF}" type="datetimeFigureOut">
              <a:rPr lang="en-AU" smtClean="0"/>
              <a:t>24/06/2019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4502786-7AFA-48DE-820E-4FD964655C11}" type="slidenum">
              <a:rPr lang="en-AU" smtClean="0"/>
              <a:t>‹#›</a:t>
            </a:fld>
            <a:endParaRPr lang="en-AU"/>
          </a:p>
        </p:txBody>
      </p:sp>
    </p:spTree>
    <p:extLst>
      <p:ext uri="{BB962C8B-B14F-4D97-AF65-F5344CB8AC3E}">
        <p14:creationId xmlns:p14="http://schemas.microsoft.com/office/powerpoint/2010/main" val="3000469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0926B8ED-A8CE-4E1C-A56C-A1EEA56CD1BF}" type="datetimeFigureOut">
              <a:rPr lang="en-AU" smtClean="0"/>
              <a:t>24/06/2019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4502786-7AFA-48DE-820E-4FD964655C11}" type="slidenum">
              <a:rPr lang="en-AU" smtClean="0"/>
              <a:t>‹#›</a:t>
            </a:fld>
            <a:endParaRPr lang="en-AU"/>
          </a:p>
        </p:txBody>
      </p:sp>
    </p:spTree>
    <p:extLst>
      <p:ext uri="{BB962C8B-B14F-4D97-AF65-F5344CB8AC3E}">
        <p14:creationId xmlns:p14="http://schemas.microsoft.com/office/powerpoint/2010/main" val="4093054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926B8ED-A8CE-4E1C-A56C-A1EEA56CD1BF}" type="datetimeFigureOut">
              <a:rPr lang="en-AU" smtClean="0"/>
              <a:t>24/06/2019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4502786-7AFA-48DE-820E-4FD964655C11}" type="slidenum">
              <a:rPr lang="en-AU" smtClean="0"/>
              <a:t>‹#›</a:t>
            </a:fld>
            <a:endParaRPr lang="en-AU"/>
          </a:p>
        </p:txBody>
      </p:sp>
    </p:spTree>
    <p:extLst>
      <p:ext uri="{BB962C8B-B14F-4D97-AF65-F5344CB8AC3E}">
        <p14:creationId xmlns:p14="http://schemas.microsoft.com/office/powerpoint/2010/main" val="3926827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0926B8ED-A8CE-4E1C-A56C-A1EEA56CD1BF}" type="datetimeFigureOut">
              <a:rPr lang="en-AU" smtClean="0"/>
              <a:t>24/06/2019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4502786-7AFA-48DE-820E-4FD964655C11}" type="slidenum">
              <a:rPr lang="en-AU" smtClean="0"/>
              <a:t>‹#›</a:t>
            </a:fld>
            <a:endParaRPr lang="en-AU"/>
          </a:p>
        </p:txBody>
      </p:sp>
    </p:spTree>
    <p:extLst>
      <p:ext uri="{BB962C8B-B14F-4D97-AF65-F5344CB8AC3E}">
        <p14:creationId xmlns:p14="http://schemas.microsoft.com/office/powerpoint/2010/main" val="3398768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0926B8ED-A8CE-4E1C-A56C-A1EEA56CD1BF}" type="datetimeFigureOut">
              <a:rPr lang="en-AU" smtClean="0"/>
              <a:t>24/06/2019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84502786-7AFA-48DE-820E-4FD964655C11}" type="slidenum">
              <a:rPr lang="en-AU" smtClean="0"/>
              <a:t>‹#›</a:t>
            </a:fld>
            <a:endParaRPr lang="en-AU"/>
          </a:p>
        </p:txBody>
      </p:sp>
    </p:spTree>
    <p:extLst>
      <p:ext uri="{BB962C8B-B14F-4D97-AF65-F5344CB8AC3E}">
        <p14:creationId xmlns:p14="http://schemas.microsoft.com/office/powerpoint/2010/main" val="493003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0926B8ED-A8CE-4E1C-A56C-A1EEA56CD1BF}" type="datetimeFigureOut">
              <a:rPr lang="en-AU" smtClean="0"/>
              <a:t>24/06/2019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84502786-7AFA-48DE-820E-4FD964655C11}" type="slidenum">
              <a:rPr lang="en-AU" smtClean="0"/>
              <a:t>‹#›</a:t>
            </a:fld>
            <a:endParaRPr lang="en-AU"/>
          </a:p>
        </p:txBody>
      </p:sp>
    </p:spTree>
    <p:extLst>
      <p:ext uri="{BB962C8B-B14F-4D97-AF65-F5344CB8AC3E}">
        <p14:creationId xmlns:p14="http://schemas.microsoft.com/office/powerpoint/2010/main" val="394361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26B8ED-A8CE-4E1C-A56C-A1EEA56CD1BF}" type="datetimeFigureOut">
              <a:rPr lang="en-AU" smtClean="0"/>
              <a:t>24/06/2019</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84502786-7AFA-48DE-820E-4FD964655C11}" type="slidenum">
              <a:rPr lang="en-AU" smtClean="0"/>
              <a:t>‹#›</a:t>
            </a:fld>
            <a:endParaRPr lang="en-AU"/>
          </a:p>
        </p:txBody>
      </p:sp>
    </p:spTree>
    <p:extLst>
      <p:ext uri="{BB962C8B-B14F-4D97-AF65-F5344CB8AC3E}">
        <p14:creationId xmlns:p14="http://schemas.microsoft.com/office/powerpoint/2010/main" val="2431411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926B8ED-A8CE-4E1C-A56C-A1EEA56CD1BF}" type="datetimeFigureOut">
              <a:rPr lang="en-AU" smtClean="0"/>
              <a:t>24/06/2019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4502786-7AFA-48DE-820E-4FD964655C11}" type="slidenum">
              <a:rPr lang="en-AU" smtClean="0"/>
              <a:t>‹#›</a:t>
            </a:fld>
            <a:endParaRPr lang="en-AU"/>
          </a:p>
        </p:txBody>
      </p:sp>
    </p:spTree>
    <p:extLst>
      <p:ext uri="{BB962C8B-B14F-4D97-AF65-F5344CB8AC3E}">
        <p14:creationId xmlns:p14="http://schemas.microsoft.com/office/powerpoint/2010/main" val="3872888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926B8ED-A8CE-4E1C-A56C-A1EEA56CD1BF}" type="datetimeFigureOut">
              <a:rPr lang="en-AU" smtClean="0"/>
              <a:t>24/06/2019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4502786-7AFA-48DE-820E-4FD964655C11}" type="slidenum">
              <a:rPr lang="en-AU" smtClean="0"/>
              <a:t>‹#›</a:t>
            </a:fld>
            <a:endParaRPr lang="en-AU"/>
          </a:p>
        </p:txBody>
      </p:sp>
    </p:spTree>
    <p:extLst>
      <p:ext uri="{BB962C8B-B14F-4D97-AF65-F5344CB8AC3E}">
        <p14:creationId xmlns:p14="http://schemas.microsoft.com/office/powerpoint/2010/main" val="4064699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26B8ED-A8CE-4E1C-A56C-A1EEA56CD1BF}" type="datetimeFigureOut">
              <a:rPr lang="en-AU" smtClean="0"/>
              <a:t>24/06/2019</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502786-7AFA-48DE-820E-4FD964655C11}" type="slidenum">
              <a:rPr lang="en-AU" smtClean="0"/>
              <a:t>‹#›</a:t>
            </a:fld>
            <a:endParaRPr lang="en-AU"/>
          </a:p>
        </p:txBody>
      </p:sp>
    </p:spTree>
    <p:extLst>
      <p:ext uri="{BB962C8B-B14F-4D97-AF65-F5344CB8AC3E}">
        <p14:creationId xmlns:p14="http://schemas.microsoft.com/office/powerpoint/2010/main" val="34036999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2920" y="1122363"/>
            <a:ext cx="11155680" cy="2387600"/>
          </a:xfrm>
        </p:spPr>
        <p:txBody>
          <a:bodyPr>
            <a:noAutofit/>
          </a:bodyPr>
          <a:lstStyle/>
          <a:p>
            <a:r>
              <a:rPr lang="en-AU" sz="4400" dirty="0"/>
              <a:t>RAAP-2 Quantitatively linking physical and biological oceanographic data and developing models integrating these IMOS data streams.</a:t>
            </a:r>
          </a:p>
        </p:txBody>
      </p:sp>
      <p:sp>
        <p:nvSpPr>
          <p:cNvPr id="3" name="Subtitle 2"/>
          <p:cNvSpPr>
            <a:spLocks noGrp="1"/>
          </p:cNvSpPr>
          <p:nvPr>
            <p:ph type="subTitle" idx="1"/>
          </p:nvPr>
        </p:nvSpPr>
        <p:spPr/>
        <p:txBody>
          <a:bodyPr/>
          <a:lstStyle/>
          <a:p>
            <a:r>
              <a:rPr lang="en-AU" dirty="0"/>
              <a:t>By Iain Suthers, Peter Yates and Amandine Schaeffer</a:t>
            </a:r>
          </a:p>
          <a:p>
            <a:endParaRPr lang="en-AU" dirty="0"/>
          </a:p>
          <a:p>
            <a:r>
              <a:rPr lang="en-AU" dirty="0"/>
              <a:t>Monday 24 June 2019</a:t>
            </a:r>
          </a:p>
        </p:txBody>
      </p:sp>
    </p:spTree>
    <p:extLst>
      <p:ext uri="{BB962C8B-B14F-4D97-AF65-F5344CB8AC3E}">
        <p14:creationId xmlns:p14="http://schemas.microsoft.com/office/powerpoint/2010/main" val="3547262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9" y="0"/>
            <a:ext cx="5920348" cy="6792134"/>
          </a:xfrm>
          <a:prstGeom prst="rect">
            <a:avLst/>
          </a:prstGeom>
        </p:spPr>
      </p:pic>
      <p:pic>
        <p:nvPicPr>
          <p:cNvPr id="2" name="Picture 1"/>
          <p:cNvPicPr>
            <a:picLocks noChangeAspect="1"/>
          </p:cNvPicPr>
          <p:nvPr/>
        </p:nvPicPr>
        <p:blipFill>
          <a:blip r:embed="rId3"/>
          <a:stretch>
            <a:fillRect/>
          </a:stretch>
        </p:blipFill>
        <p:spPr>
          <a:xfrm>
            <a:off x="5574023" y="460450"/>
            <a:ext cx="6914401" cy="5223867"/>
          </a:xfrm>
          <a:prstGeom prst="rect">
            <a:avLst/>
          </a:prstGeom>
        </p:spPr>
      </p:pic>
      <p:sp>
        <p:nvSpPr>
          <p:cNvPr id="3" name="Rectangle 2"/>
          <p:cNvSpPr/>
          <p:nvPr/>
        </p:nvSpPr>
        <p:spPr>
          <a:xfrm>
            <a:off x="5574023" y="365760"/>
            <a:ext cx="7035553" cy="3721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783444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24" y="76247"/>
            <a:ext cx="5730277" cy="6699021"/>
          </a:xfrm>
          <a:prstGeom prst="rect">
            <a:avLst/>
          </a:prstGeom>
        </p:spPr>
      </p:pic>
      <p:sp>
        <p:nvSpPr>
          <p:cNvPr id="5" name="Rectangle 4"/>
          <p:cNvSpPr/>
          <p:nvPr/>
        </p:nvSpPr>
        <p:spPr>
          <a:xfrm>
            <a:off x="6319773" y="5124450"/>
            <a:ext cx="5886994" cy="1733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p:cNvPicPr>
            <a:picLocks noChangeAspect="1"/>
          </p:cNvPicPr>
          <p:nvPr/>
        </p:nvPicPr>
        <p:blipFill>
          <a:blip r:embed="rId3"/>
          <a:stretch>
            <a:fillRect/>
          </a:stretch>
        </p:blipFill>
        <p:spPr>
          <a:xfrm>
            <a:off x="5464295" y="460450"/>
            <a:ext cx="6914401" cy="5223867"/>
          </a:xfrm>
          <a:prstGeom prst="rect">
            <a:avLst/>
          </a:prstGeom>
        </p:spPr>
      </p:pic>
    </p:spTree>
    <p:extLst>
      <p:ext uri="{BB962C8B-B14F-4D97-AF65-F5344CB8AC3E}">
        <p14:creationId xmlns:p14="http://schemas.microsoft.com/office/powerpoint/2010/main" val="1750072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C74028-3B59-D741-B04B-A7EC11A2B7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59606" y="203237"/>
            <a:ext cx="4460432" cy="5795700"/>
          </a:xfrm>
          <a:prstGeom prst="rect">
            <a:avLst/>
          </a:prstGeom>
        </p:spPr>
      </p:pic>
      <p:sp>
        <p:nvSpPr>
          <p:cNvPr id="20" name="TextBox 19">
            <a:extLst>
              <a:ext uri="{FF2B5EF4-FFF2-40B4-BE49-F238E27FC236}">
                <a16:creationId xmlns:a16="http://schemas.microsoft.com/office/drawing/2014/main" id="{62227A3C-01B7-7143-922B-60D22B930CA1}"/>
              </a:ext>
            </a:extLst>
          </p:cNvPr>
          <p:cNvSpPr txBox="1">
            <a:spLocks noChangeAspect="1"/>
          </p:cNvSpPr>
          <p:nvPr/>
        </p:nvSpPr>
        <p:spPr>
          <a:xfrm>
            <a:off x="292798" y="294918"/>
            <a:ext cx="3093149" cy="461665"/>
          </a:xfrm>
          <a:prstGeom prst="rect">
            <a:avLst/>
          </a:prstGeom>
          <a:noFill/>
        </p:spPr>
        <p:txBody>
          <a:bodyPr wrap="square" rtlCol="0">
            <a:spAutoFit/>
          </a:bodyPr>
          <a:lstStyle/>
          <a:p>
            <a:r>
              <a:rPr lang="en-US" sz="2400" dirty="0"/>
              <a:t>East Australian Current</a:t>
            </a:r>
          </a:p>
        </p:txBody>
      </p:sp>
      <p:sp>
        <p:nvSpPr>
          <p:cNvPr id="37" name="TextBox 36">
            <a:extLst>
              <a:ext uri="{FF2B5EF4-FFF2-40B4-BE49-F238E27FC236}">
                <a16:creationId xmlns:a16="http://schemas.microsoft.com/office/drawing/2014/main" id="{B0133975-A44A-5C4A-85F1-A2FD4CFB52CD}"/>
              </a:ext>
            </a:extLst>
          </p:cNvPr>
          <p:cNvSpPr txBox="1">
            <a:spLocks noChangeAspect="1"/>
          </p:cNvSpPr>
          <p:nvPr/>
        </p:nvSpPr>
        <p:spPr>
          <a:xfrm>
            <a:off x="9316776" y="3167642"/>
            <a:ext cx="1882905" cy="461665"/>
          </a:xfrm>
          <a:prstGeom prst="rect">
            <a:avLst/>
          </a:prstGeom>
          <a:noFill/>
        </p:spPr>
        <p:txBody>
          <a:bodyPr wrap="square" rtlCol="0">
            <a:spAutoFit/>
          </a:bodyPr>
          <a:lstStyle/>
          <a:p>
            <a:r>
              <a:rPr lang="en-US" sz="2400" dirty="0"/>
              <a:t>Tasman Sea</a:t>
            </a:r>
          </a:p>
        </p:txBody>
      </p:sp>
      <p:sp>
        <p:nvSpPr>
          <p:cNvPr id="38" name="TextBox 37">
            <a:extLst>
              <a:ext uri="{FF2B5EF4-FFF2-40B4-BE49-F238E27FC236}">
                <a16:creationId xmlns:a16="http://schemas.microsoft.com/office/drawing/2014/main" id="{7EEB2416-36F7-5542-B7DF-0C3FAF558263}"/>
              </a:ext>
            </a:extLst>
          </p:cNvPr>
          <p:cNvSpPr txBox="1">
            <a:spLocks noChangeAspect="1"/>
          </p:cNvSpPr>
          <p:nvPr/>
        </p:nvSpPr>
        <p:spPr>
          <a:xfrm>
            <a:off x="418250" y="3805709"/>
            <a:ext cx="2362506" cy="461665"/>
          </a:xfrm>
          <a:prstGeom prst="rect">
            <a:avLst/>
          </a:prstGeom>
          <a:noFill/>
        </p:spPr>
        <p:txBody>
          <a:bodyPr wrap="square" rtlCol="0">
            <a:spAutoFit/>
          </a:bodyPr>
          <a:lstStyle/>
          <a:p>
            <a:r>
              <a:rPr lang="en-US" sz="2400" dirty="0"/>
              <a:t>Cyclonic Eddy</a:t>
            </a:r>
          </a:p>
        </p:txBody>
      </p:sp>
      <p:cxnSp>
        <p:nvCxnSpPr>
          <p:cNvPr id="54" name="Straight Connector 53">
            <a:extLst>
              <a:ext uri="{FF2B5EF4-FFF2-40B4-BE49-F238E27FC236}">
                <a16:creationId xmlns:a16="http://schemas.microsoft.com/office/drawing/2014/main" id="{DD36F66A-28BF-F44B-9450-3E4BBF090B87}"/>
              </a:ext>
            </a:extLst>
          </p:cNvPr>
          <p:cNvCxnSpPr>
            <a:cxnSpLocks/>
          </p:cNvCxnSpPr>
          <p:nvPr/>
        </p:nvCxnSpPr>
        <p:spPr>
          <a:xfrm>
            <a:off x="6438175" y="4107940"/>
            <a:ext cx="2757780" cy="422496"/>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3237470" y="2429435"/>
            <a:ext cx="0" cy="361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193749"/>
            <a:ext cx="3969327" cy="2974299"/>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979" y="674707"/>
            <a:ext cx="3769627" cy="2824660"/>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70452" y="3549158"/>
            <a:ext cx="3743807" cy="2805312"/>
          </a:xfrm>
          <a:prstGeom prst="rect">
            <a:avLst/>
          </a:prstGeom>
        </p:spPr>
      </p:pic>
      <p:cxnSp>
        <p:nvCxnSpPr>
          <p:cNvPr id="52" name="Straight Connector 51">
            <a:extLst>
              <a:ext uri="{FF2B5EF4-FFF2-40B4-BE49-F238E27FC236}">
                <a16:creationId xmlns:a16="http://schemas.microsoft.com/office/drawing/2014/main" id="{529CDBF2-CA89-E14B-B186-EEB55946163D}"/>
              </a:ext>
            </a:extLst>
          </p:cNvPr>
          <p:cNvCxnSpPr>
            <a:cxnSpLocks/>
          </p:cNvCxnSpPr>
          <p:nvPr/>
        </p:nvCxnSpPr>
        <p:spPr>
          <a:xfrm flipV="1">
            <a:off x="3254415" y="3363326"/>
            <a:ext cx="2602688" cy="148922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0D438CC-592B-A44F-A0B5-CFABCD876C7A}"/>
              </a:ext>
            </a:extLst>
          </p:cNvPr>
          <p:cNvCxnSpPr>
            <a:cxnSpLocks/>
          </p:cNvCxnSpPr>
          <p:nvPr/>
        </p:nvCxnSpPr>
        <p:spPr>
          <a:xfrm>
            <a:off x="3237470" y="1668162"/>
            <a:ext cx="2619633" cy="113682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793697" y="674706"/>
            <a:ext cx="3295968" cy="1569660"/>
          </a:xfrm>
          <a:prstGeom prst="rect">
            <a:avLst/>
          </a:prstGeom>
          <a:noFill/>
        </p:spPr>
        <p:txBody>
          <a:bodyPr wrap="square" rtlCol="0">
            <a:spAutoFit/>
          </a:bodyPr>
          <a:lstStyle/>
          <a:p>
            <a:r>
              <a:rPr lang="en-AU" sz="2400" dirty="0"/>
              <a:t>Normalised zooplankton biomass size spectra;</a:t>
            </a:r>
          </a:p>
          <a:p>
            <a:r>
              <a:rPr lang="en-AU" sz="2400" dirty="0"/>
              <a:t>From nauplii to krill;</a:t>
            </a:r>
          </a:p>
          <a:p>
            <a:r>
              <a:rPr lang="en-AU" sz="2400" dirty="0"/>
              <a:t> Slope and intercept</a:t>
            </a:r>
          </a:p>
        </p:txBody>
      </p:sp>
      <p:cxnSp>
        <p:nvCxnSpPr>
          <p:cNvPr id="11" name="Straight Arrow Connector 10"/>
          <p:cNvCxnSpPr/>
          <p:nvPr/>
        </p:nvCxnSpPr>
        <p:spPr>
          <a:xfrm flipV="1">
            <a:off x="2088573" y="1974273"/>
            <a:ext cx="10391" cy="10183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078182" y="5268191"/>
            <a:ext cx="10391" cy="13161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0319667" y="4779818"/>
            <a:ext cx="10391" cy="10183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837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Zooplankton size spectrum; reveals the seascape of G (actually </a:t>
            </a:r>
            <a:r>
              <a:rPr lang="en-AU" dirty="0" err="1"/>
              <a:t>zoopl</a:t>
            </a:r>
            <a:r>
              <a:rPr lang="en-AU" dirty="0"/>
              <a:t>. prey) &amp; M:</a:t>
            </a:r>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9107"/>
          <a:stretch/>
        </p:blipFill>
        <p:spPr>
          <a:xfrm>
            <a:off x="6679412" y="1584960"/>
            <a:ext cx="5433668" cy="5273040"/>
          </a:xfrm>
          <a:prstGeom prst="rect">
            <a:avLst/>
          </a:prstGeom>
        </p:spPr>
      </p:pic>
      <p:sp>
        <p:nvSpPr>
          <p:cNvPr id="6" name="Rectangle 5"/>
          <p:cNvSpPr/>
          <p:nvPr/>
        </p:nvSpPr>
        <p:spPr>
          <a:xfrm>
            <a:off x="1029703" y="1761808"/>
            <a:ext cx="5598160" cy="445611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p:cNvSpPr txBox="1"/>
          <p:nvPr/>
        </p:nvSpPr>
        <p:spPr>
          <a:xfrm rot="16200000">
            <a:off x="-411154" y="3339623"/>
            <a:ext cx="2468946" cy="369332"/>
          </a:xfrm>
          <a:prstGeom prst="rect">
            <a:avLst/>
          </a:prstGeom>
          <a:noFill/>
        </p:spPr>
        <p:txBody>
          <a:bodyPr wrap="none" rtlCol="0">
            <a:spAutoFit/>
          </a:bodyPr>
          <a:lstStyle/>
          <a:p>
            <a:r>
              <a:rPr lang="en-AU" dirty="0"/>
              <a:t>Log Normalised biomass</a:t>
            </a:r>
          </a:p>
        </p:txBody>
      </p:sp>
      <p:sp>
        <p:nvSpPr>
          <p:cNvPr id="8" name="TextBox 7"/>
          <p:cNvSpPr txBox="1"/>
          <p:nvPr/>
        </p:nvSpPr>
        <p:spPr>
          <a:xfrm>
            <a:off x="2811428" y="6289040"/>
            <a:ext cx="2259593" cy="369332"/>
          </a:xfrm>
          <a:prstGeom prst="rect">
            <a:avLst/>
          </a:prstGeom>
          <a:noFill/>
        </p:spPr>
        <p:txBody>
          <a:bodyPr wrap="none" rtlCol="0">
            <a:spAutoFit/>
          </a:bodyPr>
          <a:lstStyle/>
          <a:p>
            <a:r>
              <a:rPr lang="en-AU" dirty="0"/>
              <a:t>Log size category (mg)</a:t>
            </a:r>
          </a:p>
        </p:txBody>
      </p:sp>
      <p:cxnSp>
        <p:nvCxnSpPr>
          <p:cNvPr id="10" name="Straight Connector 9"/>
          <p:cNvCxnSpPr/>
          <p:nvPr/>
        </p:nvCxnSpPr>
        <p:spPr>
          <a:xfrm>
            <a:off x="1706880" y="2174240"/>
            <a:ext cx="4470219" cy="3632570"/>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706880" y="2227261"/>
            <a:ext cx="4500789" cy="1550485"/>
          </a:xfrm>
          <a:prstGeom prst="line">
            <a:avLst/>
          </a:prstGeom>
          <a:ln w="222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96720" y="3191628"/>
            <a:ext cx="4297680" cy="1986914"/>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741054" y="2471450"/>
            <a:ext cx="0" cy="3737347"/>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488636" y="1990778"/>
            <a:ext cx="2736455" cy="369332"/>
          </a:xfrm>
          <a:prstGeom prst="rect">
            <a:avLst/>
          </a:prstGeom>
          <a:noFill/>
        </p:spPr>
        <p:txBody>
          <a:bodyPr wrap="none" rtlCol="0">
            <a:spAutoFit/>
          </a:bodyPr>
          <a:lstStyle/>
          <a:p>
            <a:r>
              <a:rPr lang="en-AU" dirty="0"/>
              <a:t>“intercept at x</a:t>
            </a:r>
            <a:r>
              <a:rPr lang="en-AU" baseline="30000" dirty="0"/>
              <a:t>0</a:t>
            </a:r>
            <a:r>
              <a:rPr lang="en-AU" dirty="0"/>
              <a:t> mg = 1 mg”</a:t>
            </a:r>
          </a:p>
        </p:txBody>
      </p:sp>
      <p:cxnSp>
        <p:nvCxnSpPr>
          <p:cNvPr id="23" name="Straight Connector 22"/>
          <p:cNvCxnSpPr/>
          <p:nvPr/>
        </p:nvCxnSpPr>
        <p:spPr>
          <a:xfrm>
            <a:off x="1676310" y="3150988"/>
            <a:ext cx="3111636" cy="2993905"/>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903900" y="4221144"/>
            <a:ext cx="1563954" cy="646331"/>
          </a:xfrm>
          <a:prstGeom prst="rect">
            <a:avLst/>
          </a:prstGeom>
          <a:noFill/>
        </p:spPr>
        <p:txBody>
          <a:bodyPr wrap="none" rtlCol="0">
            <a:spAutoFit/>
          </a:bodyPr>
          <a:lstStyle/>
          <a:p>
            <a:r>
              <a:rPr lang="en-AU" dirty="0">
                <a:solidFill>
                  <a:schemeClr val="accent5"/>
                </a:solidFill>
              </a:rPr>
              <a:t>shallow slope, </a:t>
            </a:r>
            <a:br>
              <a:rPr lang="en-AU" dirty="0">
                <a:solidFill>
                  <a:schemeClr val="accent5"/>
                </a:solidFill>
              </a:rPr>
            </a:br>
            <a:r>
              <a:rPr lang="en-AU" dirty="0">
                <a:solidFill>
                  <a:schemeClr val="accent5"/>
                </a:solidFill>
              </a:rPr>
              <a:t>low food</a:t>
            </a:r>
          </a:p>
        </p:txBody>
      </p:sp>
      <p:sp>
        <p:nvSpPr>
          <p:cNvPr id="29" name="TextBox 28"/>
          <p:cNvSpPr txBox="1"/>
          <p:nvPr/>
        </p:nvSpPr>
        <p:spPr>
          <a:xfrm>
            <a:off x="3941224" y="2686033"/>
            <a:ext cx="2700419" cy="369332"/>
          </a:xfrm>
          <a:prstGeom prst="rect">
            <a:avLst/>
          </a:prstGeom>
          <a:noFill/>
        </p:spPr>
        <p:txBody>
          <a:bodyPr wrap="none" rtlCol="0">
            <a:spAutoFit/>
          </a:bodyPr>
          <a:lstStyle/>
          <a:p>
            <a:r>
              <a:rPr lang="en-AU" dirty="0">
                <a:solidFill>
                  <a:srgbClr val="00B050"/>
                </a:solidFill>
              </a:rPr>
              <a:t>shallow slope, high food </a:t>
            </a:r>
            <a:r>
              <a:rPr lang="en-AU" dirty="0">
                <a:solidFill>
                  <a:srgbClr val="00B050"/>
                </a:solidFill>
                <a:sym typeface="Wingdings" panose="05000000000000000000" pitchFamily="2" charset="2"/>
              </a:rPr>
              <a:t></a:t>
            </a:r>
            <a:endParaRPr lang="en-AU" dirty="0">
              <a:solidFill>
                <a:srgbClr val="00B050"/>
              </a:solidFill>
            </a:endParaRPr>
          </a:p>
        </p:txBody>
      </p:sp>
      <p:sp>
        <p:nvSpPr>
          <p:cNvPr id="30" name="TextBox 29"/>
          <p:cNvSpPr txBox="1"/>
          <p:nvPr/>
        </p:nvSpPr>
        <p:spPr>
          <a:xfrm>
            <a:off x="1585862" y="4857634"/>
            <a:ext cx="2452659" cy="369332"/>
          </a:xfrm>
          <a:prstGeom prst="rect">
            <a:avLst/>
          </a:prstGeom>
          <a:noFill/>
        </p:spPr>
        <p:txBody>
          <a:bodyPr wrap="none" rtlCol="0">
            <a:spAutoFit/>
          </a:bodyPr>
          <a:lstStyle/>
          <a:p>
            <a:r>
              <a:rPr lang="en-AU" dirty="0">
                <a:solidFill>
                  <a:srgbClr val="FF0000"/>
                </a:solidFill>
              </a:rPr>
              <a:t>Steep slope, low food </a:t>
            </a:r>
            <a:r>
              <a:rPr lang="en-AU" dirty="0">
                <a:solidFill>
                  <a:srgbClr val="FF0000"/>
                </a:solidFill>
                <a:sym typeface="Wingdings" panose="05000000000000000000" pitchFamily="2" charset="2"/>
              </a:rPr>
              <a:t></a:t>
            </a:r>
            <a:endParaRPr lang="en-AU" dirty="0">
              <a:solidFill>
                <a:srgbClr val="FF0000"/>
              </a:solidFill>
            </a:endParaRPr>
          </a:p>
        </p:txBody>
      </p:sp>
      <p:sp>
        <p:nvSpPr>
          <p:cNvPr id="31" name="TextBox 30"/>
          <p:cNvSpPr txBox="1"/>
          <p:nvPr/>
        </p:nvSpPr>
        <p:spPr>
          <a:xfrm>
            <a:off x="1087118" y="2583607"/>
            <a:ext cx="1877189" cy="646331"/>
          </a:xfrm>
          <a:prstGeom prst="rect">
            <a:avLst/>
          </a:prstGeom>
          <a:noFill/>
        </p:spPr>
        <p:txBody>
          <a:bodyPr wrap="square" rtlCol="0">
            <a:spAutoFit/>
          </a:bodyPr>
          <a:lstStyle/>
          <a:p>
            <a:r>
              <a:rPr lang="en-AU" dirty="0">
                <a:solidFill>
                  <a:srgbClr val="FFC000"/>
                </a:solidFill>
              </a:rPr>
              <a:t>steep slope, </a:t>
            </a:r>
            <a:br>
              <a:rPr lang="en-AU" dirty="0">
                <a:solidFill>
                  <a:srgbClr val="FFC000"/>
                </a:solidFill>
              </a:rPr>
            </a:br>
            <a:r>
              <a:rPr lang="en-AU" dirty="0">
                <a:solidFill>
                  <a:srgbClr val="FFC000"/>
                </a:solidFill>
              </a:rPr>
              <a:t>high food</a:t>
            </a:r>
          </a:p>
        </p:txBody>
      </p:sp>
      <p:pic>
        <p:nvPicPr>
          <p:cNvPr id="19" name="Picture 18"/>
          <p:cNvPicPr>
            <a:picLocks noChangeAspect="1"/>
          </p:cNvPicPr>
          <p:nvPr/>
        </p:nvPicPr>
        <p:blipFill rotWithShape="1">
          <a:blip r:embed="rId4"/>
          <a:srcRect t="9107"/>
          <a:stretch/>
        </p:blipFill>
        <p:spPr>
          <a:xfrm>
            <a:off x="6670480" y="1590502"/>
            <a:ext cx="5433668" cy="5273040"/>
          </a:xfrm>
          <a:prstGeom prst="rect">
            <a:avLst/>
          </a:prstGeom>
        </p:spPr>
      </p:pic>
      <p:cxnSp>
        <p:nvCxnSpPr>
          <p:cNvPr id="3" name="Straight Connector 2"/>
          <p:cNvCxnSpPr/>
          <p:nvPr/>
        </p:nvCxnSpPr>
        <p:spPr>
          <a:xfrm>
            <a:off x="10195589" y="1990778"/>
            <a:ext cx="0" cy="3647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288215" y="3524289"/>
            <a:ext cx="339969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141697" y="3191628"/>
            <a:ext cx="904415" cy="369332"/>
          </a:xfrm>
          <a:prstGeom prst="rect">
            <a:avLst/>
          </a:prstGeom>
          <a:noFill/>
        </p:spPr>
        <p:txBody>
          <a:bodyPr wrap="none" rtlCol="0">
            <a:spAutoFit/>
          </a:bodyPr>
          <a:lstStyle/>
          <a:p>
            <a:r>
              <a:rPr lang="en-AU" dirty="0"/>
              <a:t>Median</a:t>
            </a:r>
          </a:p>
        </p:txBody>
      </p:sp>
      <p:sp>
        <p:nvSpPr>
          <p:cNvPr id="21" name="TextBox 20"/>
          <p:cNvSpPr txBox="1"/>
          <p:nvPr/>
        </p:nvSpPr>
        <p:spPr>
          <a:xfrm rot="16200000">
            <a:off x="9518868" y="2120659"/>
            <a:ext cx="904415" cy="369332"/>
          </a:xfrm>
          <a:prstGeom prst="rect">
            <a:avLst/>
          </a:prstGeom>
          <a:noFill/>
        </p:spPr>
        <p:txBody>
          <a:bodyPr wrap="none" rtlCol="0">
            <a:spAutoFit/>
          </a:bodyPr>
          <a:lstStyle/>
          <a:p>
            <a:r>
              <a:rPr lang="en-AU" dirty="0"/>
              <a:t>Median</a:t>
            </a:r>
          </a:p>
        </p:txBody>
      </p:sp>
      <p:sp>
        <p:nvSpPr>
          <p:cNvPr id="9" name="Rectangle 8"/>
          <p:cNvSpPr/>
          <p:nvPr/>
        </p:nvSpPr>
        <p:spPr>
          <a:xfrm rot="16200000">
            <a:off x="5792406" y="3888132"/>
            <a:ext cx="3362960" cy="31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9403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540138" y="0"/>
            <a:ext cx="5579614" cy="686054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48" y="76247"/>
            <a:ext cx="5730277" cy="6699021"/>
          </a:xfrm>
          <a:prstGeom prst="rect">
            <a:avLst/>
          </a:prstGeom>
        </p:spPr>
      </p:pic>
      <p:cxnSp>
        <p:nvCxnSpPr>
          <p:cNvPr id="6" name="Straight Arrow Connector 5"/>
          <p:cNvCxnSpPr/>
          <p:nvPr/>
        </p:nvCxnSpPr>
        <p:spPr>
          <a:xfrm>
            <a:off x="2722880" y="4124960"/>
            <a:ext cx="3982720" cy="137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946400" y="2966720"/>
            <a:ext cx="3942080" cy="772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098800" y="2235200"/>
            <a:ext cx="3606800" cy="30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200400" y="1341120"/>
            <a:ext cx="3688080" cy="64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65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 conclusion, for next 15 months</a:t>
            </a:r>
          </a:p>
        </p:txBody>
      </p:sp>
      <p:sp>
        <p:nvSpPr>
          <p:cNvPr id="3" name="Content Placeholder 2"/>
          <p:cNvSpPr>
            <a:spLocks noGrp="1"/>
          </p:cNvSpPr>
          <p:nvPr>
            <p:ph idx="1"/>
          </p:nvPr>
        </p:nvSpPr>
        <p:spPr/>
        <p:txBody>
          <a:bodyPr>
            <a:normAutofit lnSpcReduction="10000"/>
          </a:bodyPr>
          <a:lstStyle/>
          <a:p>
            <a:r>
              <a:rPr lang="en-AU" dirty="0"/>
              <a:t>We have someone in mind, starting 1</a:t>
            </a:r>
            <a:r>
              <a:rPr lang="en-AU" baseline="30000" dirty="0"/>
              <a:t>st</a:t>
            </a:r>
            <a:r>
              <a:rPr lang="en-AU" dirty="0"/>
              <a:t> September</a:t>
            </a:r>
          </a:p>
          <a:p>
            <a:r>
              <a:rPr lang="en-AU" dirty="0"/>
              <a:t>Concentrate on Inner shelf water;</a:t>
            </a:r>
          </a:p>
          <a:p>
            <a:r>
              <a:rPr lang="en-AU" dirty="0"/>
              <a:t>Microbes-oceanography-larval fish interactions</a:t>
            </a:r>
          </a:p>
          <a:p>
            <a:r>
              <a:rPr lang="en-AU" dirty="0"/>
              <a:t>Possible additional DPI funds 3-4 </a:t>
            </a:r>
            <a:r>
              <a:rPr lang="en-AU" dirty="0" err="1"/>
              <a:t>mo</a:t>
            </a:r>
            <a:r>
              <a:rPr lang="en-AU" dirty="0"/>
              <a:t> on larval crab transport in </a:t>
            </a:r>
            <a:r>
              <a:rPr lang="en-AU" dirty="0" err="1"/>
              <a:t>EAC+wind</a:t>
            </a:r>
            <a:endParaRPr lang="en-AU" dirty="0"/>
          </a:p>
          <a:p>
            <a:endParaRPr lang="en-AU" dirty="0"/>
          </a:p>
          <a:p>
            <a:r>
              <a:rPr lang="en-AU" dirty="0"/>
              <a:t>The future?</a:t>
            </a:r>
          </a:p>
          <a:p>
            <a:pPr lvl="1"/>
            <a:r>
              <a:rPr lang="en-AU" dirty="0"/>
              <a:t>Establish a platform for a mechanistic model of inner-shelf, inter-annual variation;</a:t>
            </a:r>
          </a:p>
          <a:p>
            <a:pPr lvl="1"/>
            <a:r>
              <a:rPr lang="en-AU" dirty="0"/>
              <a:t>Inter-annual fisheries production for RAAP-3? </a:t>
            </a:r>
          </a:p>
        </p:txBody>
      </p:sp>
    </p:spTree>
    <p:extLst>
      <p:ext uri="{BB962C8B-B14F-4D97-AF65-F5344CB8AC3E}">
        <p14:creationId xmlns:p14="http://schemas.microsoft.com/office/powerpoint/2010/main" val="3132735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From Pete, 22 May</a:t>
            </a:r>
          </a:p>
        </p:txBody>
      </p:sp>
      <p:sp>
        <p:nvSpPr>
          <p:cNvPr id="3" name="Content Placeholder 2"/>
          <p:cNvSpPr>
            <a:spLocks noGrp="1"/>
          </p:cNvSpPr>
          <p:nvPr>
            <p:ph idx="1"/>
          </p:nvPr>
        </p:nvSpPr>
        <p:spPr/>
        <p:txBody>
          <a:bodyPr>
            <a:normAutofit fontScale="55000" lnSpcReduction="20000"/>
          </a:bodyPr>
          <a:lstStyle/>
          <a:p>
            <a:r>
              <a:rPr lang="en-AU" dirty="0"/>
              <a:t>Below is my list of planned papers in rough order of work (with lots of overlap of course). I think this is a fairly ambitious list given there is little overlap in the workload between papers, but that’s the nature of this position I guess 😊. I feel this strikes a balance between my interests, Iain’s interests, RAAP, SIMS and IMOS. But I am keen to hear more about yours! </a:t>
            </a:r>
          </a:p>
          <a:p>
            <a:r>
              <a:rPr lang="en-AU" dirty="0"/>
              <a:t>1)	2004 OPC</a:t>
            </a:r>
          </a:p>
          <a:p>
            <a:r>
              <a:rPr lang="en-AU" dirty="0"/>
              <a:t>2)	Relationships between zooplankton communities and microbe communities</a:t>
            </a:r>
          </a:p>
          <a:p>
            <a:r>
              <a:rPr lang="en-AU" dirty="0"/>
              <a:t>3)	Temporal and environmental drivers of tiger shark occurrence and residency along NSW. In collaboration with Paul Butcher at DPI and others. I’ve also been in contact with people doing similar research at MQ (Rob H’s lab) to check this isn’t overlapping with any of their work. I’d also like to include data on surface currents from the HF radar in a Coffs-specific model, although not focussing on frontal eddies, as we’ve emailed about before.  </a:t>
            </a:r>
          </a:p>
          <a:p>
            <a:r>
              <a:rPr lang="en-AU" dirty="0"/>
              <a:t>4)	Environmental drivers of commercial catch rates of prawns and whiting. Effect of EAC on fisheries productivity. Still waiting for data.</a:t>
            </a:r>
          </a:p>
          <a:p>
            <a:r>
              <a:rPr lang="en-AU" dirty="0"/>
              <a:t>5)	Particle tracking for blue swimmer crabs and mud crabs. There is some separate funding for this from DPI. To be honest I’m not passionate about this one. Its been on/off our list a few times. Happy to keep it on the list for later. </a:t>
            </a:r>
          </a:p>
          <a:p>
            <a:r>
              <a:rPr lang="en-AU" dirty="0"/>
              <a:t> </a:t>
            </a:r>
          </a:p>
          <a:p>
            <a:r>
              <a:rPr lang="en-AU" dirty="0"/>
              <a:t>At this stage I’ve decided not to continue with the ISW review paper although I’m sure all of that reading and indexing I did will be very helpful for all of the above.</a:t>
            </a:r>
          </a:p>
        </p:txBody>
      </p:sp>
    </p:spTree>
    <p:extLst>
      <p:ext uri="{BB962C8B-B14F-4D97-AF65-F5344CB8AC3E}">
        <p14:creationId xmlns:p14="http://schemas.microsoft.com/office/powerpoint/2010/main" val="1680023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3122B-7B5E-440A-AEF8-FE511AD1B37B}"/>
              </a:ext>
            </a:extLst>
          </p:cNvPr>
          <p:cNvSpPr>
            <a:spLocks noGrp="1"/>
          </p:cNvSpPr>
          <p:nvPr>
            <p:ph type="ctrTitle"/>
          </p:nvPr>
        </p:nvSpPr>
        <p:spPr/>
        <p:txBody>
          <a:bodyPr/>
          <a:lstStyle/>
          <a:p>
            <a:r>
              <a:rPr lang="en-AU" dirty="0"/>
              <a:t>15 May19 meeting with Pete</a:t>
            </a:r>
          </a:p>
        </p:txBody>
      </p:sp>
      <p:sp>
        <p:nvSpPr>
          <p:cNvPr id="3" name="Subtitle 2">
            <a:extLst>
              <a:ext uri="{FF2B5EF4-FFF2-40B4-BE49-F238E27FC236}">
                <a16:creationId xmlns:a16="http://schemas.microsoft.com/office/drawing/2014/main" id="{A8C20775-FE3B-4399-B588-30BF1FED8CE0}"/>
              </a:ext>
            </a:extLst>
          </p:cNvPr>
          <p:cNvSpPr>
            <a:spLocks noGrp="1"/>
          </p:cNvSpPr>
          <p:nvPr>
            <p:ph type="subTitle" idx="1"/>
          </p:nvPr>
        </p:nvSpPr>
        <p:spPr/>
        <p:txBody>
          <a:bodyPr/>
          <a:lstStyle/>
          <a:p>
            <a:r>
              <a:rPr lang="en-AU" dirty="0"/>
              <a:t>Me, </a:t>
            </a:r>
            <a:r>
              <a:rPr lang="en-AU" dirty="0" err="1"/>
              <a:t>jase</a:t>
            </a:r>
            <a:r>
              <a:rPr lang="en-AU" dirty="0"/>
              <a:t>, amandine in Roundtree room</a:t>
            </a:r>
          </a:p>
        </p:txBody>
      </p:sp>
    </p:spTree>
    <p:extLst>
      <p:ext uri="{BB962C8B-B14F-4D97-AF65-F5344CB8AC3E}">
        <p14:creationId xmlns:p14="http://schemas.microsoft.com/office/powerpoint/2010/main" val="667839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0A26-0BF2-43C3-A21B-0C5FA36FB0DE}"/>
              </a:ext>
            </a:extLst>
          </p:cNvPr>
          <p:cNvSpPr>
            <a:spLocks noGrp="1"/>
          </p:cNvSpPr>
          <p:nvPr>
            <p:ph type="title"/>
          </p:nvPr>
        </p:nvSpPr>
        <p:spPr/>
        <p:txBody>
          <a:bodyPr/>
          <a:lstStyle/>
          <a:p>
            <a:r>
              <a:rPr lang="en-AU" dirty="0"/>
              <a:t>Data exploration</a:t>
            </a:r>
          </a:p>
        </p:txBody>
      </p:sp>
      <p:sp>
        <p:nvSpPr>
          <p:cNvPr id="3" name="Content Placeholder 2">
            <a:extLst>
              <a:ext uri="{FF2B5EF4-FFF2-40B4-BE49-F238E27FC236}">
                <a16:creationId xmlns:a16="http://schemas.microsoft.com/office/drawing/2014/main" id="{DD9384AF-D5C4-4CDA-9320-81089CD2F312}"/>
              </a:ext>
            </a:extLst>
          </p:cNvPr>
          <p:cNvSpPr>
            <a:spLocks noGrp="1"/>
          </p:cNvSpPr>
          <p:nvPr>
            <p:ph idx="1"/>
          </p:nvPr>
        </p:nvSpPr>
        <p:spPr>
          <a:xfrm>
            <a:off x="715652" y="1690688"/>
            <a:ext cx="10515600" cy="4351338"/>
          </a:xfrm>
        </p:spPr>
        <p:txBody>
          <a:bodyPr>
            <a:normAutofit/>
          </a:bodyPr>
          <a:lstStyle/>
          <a:p>
            <a:r>
              <a:rPr lang="en-US" b="1" dirty="0"/>
              <a:t>Outliers</a:t>
            </a:r>
            <a:r>
              <a:rPr lang="en-US" dirty="0"/>
              <a:t> in x and y and </a:t>
            </a:r>
            <a:r>
              <a:rPr lang="en-US" dirty="0" err="1"/>
              <a:t>x~y</a:t>
            </a:r>
            <a:endParaRPr lang="en-US" dirty="0"/>
          </a:p>
          <a:p>
            <a:r>
              <a:rPr lang="en-US" b="1" dirty="0"/>
              <a:t>Relationships</a:t>
            </a:r>
            <a:r>
              <a:rPr lang="en-US" dirty="0"/>
              <a:t> between x variables</a:t>
            </a:r>
          </a:p>
          <a:p>
            <a:r>
              <a:rPr lang="en-US" b="1" dirty="0"/>
              <a:t>Relationships</a:t>
            </a:r>
            <a:r>
              <a:rPr lang="en-US" dirty="0"/>
              <a:t> between x and y variables</a:t>
            </a:r>
          </a:p>
          <a:p>
            <a:r>
              <a:rPr lang="en-US" b="1" dirty="0"/>
              <a:t>Interactions</a:t>
            </a:r>
            <a:r>
              <a:rPr lang="en-US" dirty="0"/>
              <a:t> - are any apparent and is there enough data to test for them?</a:t>
            </a:r>
          </a:p>
          <a:p>
            <a:r>
              <a:rPr lang="en-US" b="1" dirty="0"/>
              <a:t>Independence</a:t>
            </a:r>
          </a:p>
          <a:p>
            <a:r>
              <a:rPr lang="en-US" b="1" dirty="0"/>
              <a:t>Homogeneity</a:t>
            </a:r>
            <a:r>
              <a:rPr lang="en-US" dirty="0"/>
              <a:t> and balance across factor levels and two-way factor-level combinations</a:t>
            </a:r>
          </a:p>
          <a:p>
            <a:r>
              <a:rPr lang="en-US" dirty="0"/>
              <a:t>Occurrence of </a:t>
            </a:r>
            <a:r>
              <a:rPr lang="en-US" b="1" dirty="0"/>
              <a:t>zeros</a:t>
            </a:r>
            <a:r>
              <a:rPr lang="en-US" dirty="0"/>
              <a:t> and </a:t>
            </a:r>
            <a:r>
              <a:rPr lang="en-US" b="1" dirty="0"/>
              <a:t>NAs</a:t>
            </a:r>
            <a:endParaRPr lang="en-AU" b="1" dirty="0"/>
          </a:p>
        </p:txBody>
      </p:sp>
    </p:spTree>
    <p:extLst>
      <p:ext uri="{BB962C8B-B14F-4D97-AF65-F5344CB8AC3E}">
        <p14:creationId xmlns:p14="http://schemas.microsoft.com/office/powerpoint/2010/main" val="1654427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6C4C9B4-55AF-40DF-97AD-FEB2C1093EB1}"/>
              </a:ext>
            </a:extLst>
          </p:cNvPr>
          <p:cNvPicPr>
            <a:picLocks noGrp="1" noChangeAspect="1"/>
          </p:cNvPicPr>
          <p:nvPr>
            <p:ph idx="1"/>
          </p:nvPr>
        </p:nvPicPr>
        <p:blipFill>
          <a:blip r:embed="rId2"/>
          <a:stretch>
            <a:fillRect/>
          </a:stretch>
        </p:blipFill>
        <p:spPr>
          <a:xfrm>
            <a:off x="1205231" y="222299"/>
            <a:ext cx="9781538" cy="6413402"/>
          </a:xfrm>
          <a:prstGeom prst="rect">
            <a:avLst/>
          </a:prstGeom>
        </p:spPr>
      </p:pic>
      <p:sp>
        <p:nvSpPr>
          <p:cNvPr id="7" name="Rectangle 6">
            <a:extLst>
              <a:ext uri="{FF2B5EF4-FFF2-40B4-BE49-F238E27FC236}">
                <a16:creationId xmlns:a16="http://schemas.microsoft.com/office/drawing/2014/main" id="{B731107F-A571-4B47-9AE4-15468F342E25}"/>
              </a:ext>
            </a:extLst>
          </p:cNvPr>
          <p:cNvSpPr/>
          <p:nvPr/>
        </p:nvSpPr>
        <p:spPr>
          <a:xfrm>
            <a:off x="1376313" y="1102936"/>
            <a:ext cx="9610456" cy="612742"/>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Rectangle 7">
            <a:extLst>
              <a:ext uri="{FF2B5EF4-FFF2-40B4-BE49-F238E27FC236}">
                <a16:creationId xmlns:a16="http://schemas.microsoft.com/office/drawing/2014/main" id="{0A6332D5-066B-423E-9937-7A97C58E73AF}"/>
              </a:ext>
            </a:extLst>
          </p:cNvPr>
          <p:cNvSpPr/>
          <p:nvPr/>
        </p:nvSpPr>
        <p:spPr>
          <a:xfrm rot="5400000">
            <a:off x="49490" y="2943520"/>
            <a:ext cx="5928589" cy="1023680"/>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Rectangle 8">
            <a:extLst>
              <a:ext uri="{FF2B5EF4-FFF2-40B4-BE49-F238E27FC236}">
                <a16:creationId xmlns:a16="http://schemas.microsoft.com/office/drawing/2014/main" id="{E6B96C2D-1265-4B9E-B0EE-C4340CBBB9BB}"/>
              </a:ext>
            </a:extLst>
          </p:cNvPr>
          <p:cNvSpPr/>
          <p:nvPr/>
        </p:nvSpPr>
        <p:spPr>
          <a:xfrm>
            <a:off x="1164732" y="5754193"/>
            <a:ext cx="9610456" cy="612742"/>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Rectangle 9">
            <a:extLst>
              <a:ext uri="{FF2B5EF4-FFF2-40B4-BE49-F238E27FC236}">
                <a16:creationId xmlns:a16="http://schemas.microsoft.com/office/drawing/2014/main" id="{EF85E8BB-9CA0-4C13-9F25-8DB113FA0AAA}"/>
              </a:ext>
            </a:extLst>
          </p:cNvPr>
          <p:cNvSpPr/>
          <p:nvPr/>
        </p:nvSpPr>
        <p:spPr>
          <a:xfrm rot="5400000">
            <a:off x="7299053" y="2917160"/>
            <a:ext cx="5928589" cy="1023680"/>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Rectangle 10">
            <a:extLst>
              <a:ext uri="{FF2B5EF4-FFF2-40B4-BE49-F238E27FC236}">
                <a16:creationId xmlns:a16="http://schemas.microsoft.com/office/drawing/2014/main" id="{03592298-ED08-40AA-B68F-4712EE8EB4CF}"/>
              </a:ext>
            </a:extLst>
          </p:cNvPr>
          <p:cNvSpPr/>
          <p:nvPr/>
        </p:nvSpPr>
        <p:spPr>
          <a:xfrm>
            <a:off x="1290772" y="3748115"/>
            <a:ext cx="9610456" cy="612742"/>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099C0DD5-7F18-4286-AE69-8155D12D8B62}"/>
              </a:ext>
            </a:extLst>
          </p:cNvPr>
          <p:cNvSpPr/>
          <p:nvPr/>
        </p:nvSpPr>
        <p:spPr>
          <a:xfrm rot="5400000">
            <a:off x="4170576" y="2917159"/>
            <a:ext cx="5928589" cy="1023680"/>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Rectangle 12">
            <a:extLst>
              <a:ext uri="{FF2B5EF4-FFF2-40B4-BE49-F238E27FC236}">
                <a16:creationId xmlns:a16="http://schemas.microsoft.com/office/drawing/2014/main" id="{EB205694-4D96-4B52-A463-C172F054BE96}"/>
              </a:ext>
            </a:extLst>
          </p:cNvPr>
          <p:cNvSpPr/>
          <p:nvPr/>
        </p:nvSpPr>
        <p:spPr>
          <a:xfrm>
            <a:off x="1164732" y="4403277"/>
            <a:ext cx="9610456" cy="612742"/>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Rectangle 13">
            <a:extLst>
              <a:ext uri="{FF2B5EF4-FFF2-40B4-BE49-F238E27FC236}">
                <a16:creationId xmlns:a16="http://schemas.microsoft.com/office/drawing/2014/main" id="{49030A17-BD64-429B-9ED2-6F47D927B8FC}"/>
              </a:ext>
            </a:extLst>
          </p:cNvPr>
          <p:cNvSpPr/>
          <p:nvPr/>
        </p:nvSpPr>
        <p:spPr>
          <a:xfrm rot="5400000">
            <a:off x="5209096" y="2917158"/>
            <a:ext cx="5928589" cy="1023680"/>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Oval 14">
            <a:extLst>
              <a:ext uri="{FF2B5EF4-FFF2-40B4-BE49-F238E27FC236}">
                <a16:creationId xmlns:a16="http://schemas.microsoft.com/office/drawing/2014/main" id="{6966E683-7C34-48CB-AD1E-789E39A566F0}"/>
              </a:ext>
            </a:extLst>
          </p:cNvPr>
          <p:cNvSpPr/>
          <p:nvPr/>
        </p:nvSpPr>
        <p:spPr>
          <a:xfrm>
            <a:off x="5550817" y="2359451"/>
            <a:ext cx="1105555" cy="738174"/>
          </a:xfrm>
          <a:prstGeom prst="ellipse">
            <a:avLst/>
          </a:prstGeom>
          <a:solidFill>
            <a:srgbClr val="FF66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7" name="Oval 16">
            <a:extLst>
              <a:ext uri="{FF2B5EF4-FFF2-40B4-BE49-F238E27FC236}">
                <a16:creationId xmlns:a16="http://schemas.microsoft.com/office/drawing/2014/main" id="{BA6CDEBC-C882-4FBA-B322-5A246FF56D58}"/>
              </a:ext>
            </a:extLst>
          </p:cNvPr>
          <p:cNvSpPr/>
          <p:nvPr/>
        </p:nvSpPr>
        <p:spPr>
          <a:xfrm>
            <a:off x="5549509" y="371479"/>
            <a:ext cx="1105555" cy="738174"/>
          </a:xfrm>
          <a:prstGeom prst="ellipse">
            <a:avLst/>
          </a:prstGeom>
          <a:solidFill>
            <a:srgbClr val="FF66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 name="Oval 17">
            <a:extLst>
              <a:ext uri="{FF2B5EF4-FFF2-40B4-BE49-F238E27FC236}">
                <a16:creationId xmlns:a16="http://schemas.microsoft.com/office/drawing/2014/main" id="{B0993993-B86E-4A0E-95DC-B9993F1B78D7}"/>
              </a:ext>
            </a:extLst>
          </p:cNvPr>
          <p:cNvSpPr/>
          <p:nvPr/>
        </p:nvSpPr>
        <p:spPr>
          <a:xfrm>
            <a:off x="4524866" y="1708961"/>
            <a:ext cx="1105555" cy="738174"/>
          </a:xfrm>
          <a:prstGeom prst="ellipse">
            <a:avLst/>
          </a:prstGeom>
          <a:solidFill>
            <a:srgbClr val="FF66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62299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The objectives of RAAP2 are to:</a:t>
            </a:r>
          </a:p>
        </p:txBody>
      </p:sp>
      <p:sp>
        <p:nvSpPr>
          <p:cNvPr id="3" name="Content Placeholder 2"/>
          <p:cNvSpPr>
            <a:spLocks noGrp="1"/>
          </p:cNvSpPr>
          <p:nvPr>
            <p:ph idx="1"/>
          </p:nvPr>
        </p:nvSpPr>
        <p:spPr/>
        <p:txBody>
          <a:bodyPr>
            <a:normAutofit/>
          </a:bodyPr>
          <a:lstStyle/>
          <a:p>
            <a:pPr lvl="0"/>
            <a:r>
              <a:rPr lang="en-AU" b="1" dirty="0"/>
              <a:t>Couple oceanographic and animal tracking measurements to understand and predict animal movements (including key commercial species and apex predators) in NSW</a:t>
            </a:r>
          </a:p>
          <a:p>
            <a:pPr lvl="0"/>
            <a:r>
              <a:rPr lang="en-AU" dirty="0"/>
              <a:t>Integrate IMOS physical and biological oceanographic data and the BPA/IMOS Marine Microbes project to resolve the oceanographic processes governing ecosystem and fisheries productivity in NSW</a:t>
            </a:r>
          </a:p>
          <a:p>
            <a:pPr lvl="0"/>
            <a:r>
              <a:rPr lang="en-AU" dirty="0"/>
              <a:t>Develop machine-learning approaches for enhancing interpretation and uptake of IMOS data by researchers and key NSW stakeholders</a:t>
            </a:r>
          </a:p>
          <a:p>
            <a:r>
              <a:rPr lang="en-AU" dirty="0"/>
              <a:t>Generally enhance the operations and integration of the NSW Node of IMOS</a:t>
            </a:r>
          </a:p>
        </p:txBody>
      </p:sp>
    </p:spTree>
    <p:extLst>
      <p:ext uri="{BB962C8B-B14F-4D97-AF65-F5344CB8AC3E}">
        <p14:creationId xmlns:p14="http://schemas.microsoft.com/office/powerpoint/2010/main" val="231599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7BB58-F4C0-4861-9478-D37587FADC2B}"/>
              </a:ext>
            </a:extLst>
          </p:cNvPr>
          <p:cNvSpPr>
            <a:spLocks noGrp="1"/>
          </p:cNvSpPr>
          <p:nvPr>
            <p:ph type="title"/>
          </p:nvPr>
        </p:nvSpPr>
        <p:spPr>
          <a:xfrm>
            <a:off x="838200" y="0"/>
            <a:ext cx="10515600" cy="1325563"/>
          </a:xfrm>
        </p:spPr>
        <p:txBody>
          <a:bodyPr>
            <a:normAutofit/>
          </a:bodyPr>
          <a:lstStyle/>
          <a:p>
            <a:r>
              <a:rPr lang="en-US" dirty="0"/>
              <a:t>Variance inflation factors</a:t>
            </a:r>
            <a:endParaRPr lang="en-AU" dirty="0"/>
          </a:p>
        </p:txBody>
      </p:sp>
      <p:sp>
        <p:nvSpPr>
          <p:cNvPr id="3" name="Content Placeholder 2">
            <a:extLst>
              <a:ext uri="{FF2B5EF4-FFF2-40B4-BE49-F238E27FC236}">
                <a16:creationId xmlns:a16="http://schemas.microsoft.com/office/drawing/2014/main" id="{F9CDE9A1-6724-450B-AE7C-52537F873CB6}"/>
              </a:ext>
            </a:extLst>
          </p:cNvPr>
          <p:cNvSpPr>
            <a:spLocks noGrp="1"/>
          </p:cNvSpPr>
          <p:nvPr>
            <p:ph idx="1"/>
          </p:nvPr>
        </p:nvSpPr>
        <p:spPr>
          <a:xfrm>
            <a:off x="696798" y="1062053"/>
            <a:ext cx="10515600" cy="4351338"/>
          </a:xfrm>
        </p:spPr>
        <p:txBody>
          <a:bodyPr>
            <a:normAutofit/>
          </a:bodyPr>
          <a:lstStyle/>
          <a:p>
            <a:r>
              <a:rPr lang="en-US" sz="2000" dirty="0"/>
              <a:t>i.e. is a measure for how easily an x-variable is predicted from a linear regression using the other x-variables.</a:t>
            </a:r>
          </a:p>
          <a:p>
            <a:r>
              <a:rPr lang="en-US" sz="2000" dirty="0"/>
              <a:t>Should be &lt;3</a:t>
            </a:r>
          </a:p>
          <a:p>
            <a:r>
              <a:rPr lang="en-US" sz="2000" dirty="0"/>
              <a:t>Removing oxygen, </a:t>
            </a:r>
            <a:r>
              <a:rPr lang="en-US" sz="2000" dirty="0" err="1"/>
              <a:t>Vbin</a:t>
            </a:r>
            <a:r>
              <a:rPr lang="en-US" sz="2000" dirty="0"/>
              <a:t>, nitrate</a:t>
            </a:r>
          </a:p>
        </p:txBody>
      </p:sp>
      <p:pic>
        <p:nvPicPr>
          <p:cNvPr id="7" name="Picture 6">
            <a:extLst>
              <a:ext uri="{FF2B5EF4-FFF2-40B4-BE49-F238E27FC236}">
                <a16:creationId xmlns:a16="http://schemas.microsoft.com/office/drawing/2014/main" id="{F39EF2BA-6503-4DE7-89D4-C63C130F11C8}"/>
              </a:ext>
            </a:extLst>
          </p:cNvPr>
          <p:cNvPicPr>
            <a:picLocks noChangeAspect="1"/>
          </p:cNvPicPr>
          <p:nvPr/>
        </p:nvPicPr>
        <p:blipFill>
          <a:blip r:embed="rId2"/>
          <a:stretch>
            <a:fillRect/>
          </a:stretch>
        </p:blipFill>
        <p:spPr>
          <a:xfrm>
            <a:off x="1636300" y="3025537"/>
            <a:ext cx="2667828" cy="1797393"/>
          </a:xfrm>
          <a:prstGeom prst="rect">
            <a:avLst/>
          </a:prstGeom>
        </p:spPr>
      </p:pic>
      <p:pic>
        <p:nvPicPr>
          <p:cNvPr id="8" name="Picture 7">
            <a:extLst>
              <a:ext uri="{FF2B5EF4-FFF2-40B4-BE49-F238E27FC236}">
                <a16:creationId xmlns:a16="http://schemas.microsoft.com/office/drawing/2014/main" id="{449A979B-819E-46F3-BABB-68E564F1A2AB}"/>
              </a:ext>
            </a:extLst>
          </p:cNvPr>
          <p:cNvPicPr>
            <a:picLocks noChangeAspect="1"/>
          </p:cNvPicPr>
          <p:nvPr/>
        </p:nvPicPr>
        <p:blipFill>
          <a:blip r:embed="rId3"/>
          <a:stretch>
            <a:fillRect/>
          </a:stretch>
        </p:blipFill>
        <p:spPr>
          <a:xfrm>
            <a:off x="6170166" y="3157514"/>
            <a:ext cx="3266066" cy="1526066"/>
          </a:xfrm>
          <a:prstGeom prst="rect">
            <a:avLst/>
          </a:prstGeom>
        </p:spPr>
      </p:pic>
    </p:spTree>
    <p:extLst>
      <p:ext uri="{BB962C8B-B14F-4D97-AF65-F5344CB8AC3E}">
        <p14:creationId xmlns:p14="http://schemas.microsoft.com/office/powerpoint/2010/main" val="2433631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EA1701D-1EAB-4795-964F-1D283CC7EB0A}"/>
              </a:ext>
            </a:extLst>
          </p:cNvPr>
          <p:cNvPicPr>
            <a:picLocks noGrp="1" noChangeAspect="1"/>
          </p:cNvPicPr>
          <p:nvPr>
            <p:ph idx="1"/>
          </p:nvPr>
        </p:nvPicPr>
        <p:blipFill>
          <a:blip r:embed="rId2"/>
          <a:stretch>
            <a:fillRect/>
          </a:stretch>
        </p:blipFill>
        <p:spPr>
          <a:xfrm>
            <a:off x="2560917" y="553007"/>
            <a:ext cx="6799899" cy="5374562"/>
          </a:xfrm>
          <a:prstGeom prst="rect">
            <a:avLst/>
          </a:prstGeom>
        </p:spPr>
      </p:pic>
      <p:sp>
        <p:nvSpPr>
          <p:cNvPr id="5" name="TextBox 4">
            <a:extLst>
              <a:ext uri="{FF2B5EF4-FFF2-40B4-BE49-F238E27FC236}">
                <a16:creationId xmlns:a16="http://schemas.microsoft.com/office/drawing/2014/main" id="{5F856B3C-454E-489F-8DCD-36E61F1BD2EA}"/>
              </a:ext>
            </a:extLst>
          </p:cNvPr>
          <p:cNvSpPr txBox="1"/>
          <p:nvPr/>
        </p:nvSpPr>
        <p:spPr>
          <a:xfrm>
            <a:off x="5354425" y="5935661"/>
            <a:ext cx="2460396" cy="369332"/>
          </a:xfrm>
          <a:prstGeom prst="rect">
            <a:avLst/>
          </a:prstGeom>
          <a:noFill/>
        </p:spPr>
        <p:txBody>
          <a:bodyPr wrap="square" rtlCol="0">
            <a:spAutoFit/>
          </a:bodyPr>
          <a:lstStyle/>
          <a:p>
            <a:r>
              <a:rPr lang="en-AU" dirty="0"/>
              <a:t>Seafloor slope</a:t>
            </a:r>
          </a:p>
        </p:txBody>
      </p:sp>
      <p:sp>
        <p:nvSpPr>
          <p:cNvPr id="6" name="Rectangle 5">
            <a:extLst>
              <a:ext uri="{FF2B5EF4-FFF2-40B4-BE49-F238E27FC236}">
                <a16:creationId xmlns:a16="http://schemas.microsoft.com/office/drawing/2014/main" id="{048F6969-3B53-490F-BF44-C8771C134C0E}"/>
              </a:ext>
            </a:extLst>
          </p:cNvPr>
          <p:cNvSpPr/>
          <p:nvPr/>
        </p:nvSpPr>
        <p:spPr>
          <a:xfrm>
            <a:off x="5960867" y="3101419"/>
            <a:ext cx="3324536" cy="2554663"/>
          </a:xfrm>
          <a:prstGeom prst="rect">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extBox 1">
            <a:extLst>
              <a:ext uri="{FF2B5EF4-FFF2-40B4-BE49-F238E27FC236}">
                <a16:creationId xmlns:a16="http://schemas.microsoft.com/office/drawing/2014/main" id="{849B6177-6E4B-41CD-8867-653FDC7E18CD}"/>
              </a:ext>
            </a:extLst>
          </p:cNvPr>
          <p:cNvSpPr txBox="1"/>
          <p:nvPr/>
        </p:nvSpPr>
        <p:spPr>
          <a:xfrm>
            <a:off x="801277" y="183675"/>
            <a:ext cx="2762053" cy="369332"/>
          </a:xfrm>
          <a:prstGeom prst="rect">
            <a:avLst/>
          </a:prstGeom>
          <a:noFill/>
        </p:spPr>
        <p:txBody>
          <a:bodyPr wrap="square" rtlCol="0">
            <a:spAutoFit/>
          </a:bodyPr>
          <a:lstStyle/>
          <a:p>
            <a:r>
              <a:rPr lang="en-US" dirty="0"/>
              <a:t>Remove seafloor slope</a:t>
            </a:r>
            <a:endParaRPr lang="en-AU" dirty="0"/>
          </a:p>
        </p:txBody>
      </p:sp>
    </p:spTree>
    <p:extLst>
      <p:ext uri="{BB962C8B-B14F-4D97-AF65-F5344CB8AC3E}">
        <p14:creationId xmlns:p14="http://schemas.microsoft.com/office/powerpoint/2010/main" val="16450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7FE0981-FFB3-4F02-9565-0C2447DDB7CF}"/>
              </a:ext>
            </a:extLst>
          </p:cNvPr>
          <p:cNvPicPr>
            <a:picLocks noGrp="1" noChangeAspect="1"/>
          </p:cNvPicPr>
          <p:nvPr>
            <p:ph idx="1"/>
          </p:nvPr>
        </p:nvPicPr>
        <p:blipFill>
          <a:blip r:embed="rId2"/>
          <a:stretch>
            <a:fillRect/>
          </a:stretch>
        </p:blipFill>
        <p:spPr>
          <a:xfrm>
            <a:off x="173947" y="1160268"/>
            <a:ext cx="7731045" cy="6064610"/>
          </a:xfrm>
          <a:prstGeom prst="rect">
            <a:avLst/>
          </a:prstGeom>
        </p:spPr>
      </p:pic>
      <p:sp>
        <p:nvSpPr>
          <p:cNvPr id="5" name="Rectangle 4">
            <a:extLst>
              <a:ext uri="{FF2B5EF4-FFF2-40B4-BE49-F238E27FC236}">
                <a16:creationId xmlns:a16="http://schemas.microsoft.com/office/drawing/2014/main" id="{A45BA67B-9BA7-40D4-938F-5F9B7B393AE8}"/>
              </a:ext>
            </a:extLst>
          </p:cNvPr>
          <p:cNvSpPr/>
          <p:nvPr/>
        </p:nvSpPr>
        <p:spPr>
          <a:xfrm>
            <a:off x="4039469" y="1329180"/>
            <a:ext cx="3624523" cy="2432115"/>
          </a:xfrm>
          <a:prstGeom prst="rect">
            <a:avLst/>
          </a:prstGeom>
          <a:solidFill>
            <a:srgbClr val="FFC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6" name="Picture 5">
            <a:extLst>
              <a:ext uri="{FF2B5EF4-FFF2-40B4-BE49-F238E27FC236}">
                <a16:creationId xmlns:a16="http://schemas.microsoft.com/office/drawing/2014/main" id="{209E905B-BB29-427B-8A03-EF779341070F}"/>
              </a:ext>
            </a:extLst>
          </p:cNvPr>
          <p:cNvPicPr>
            <a:picLocks noChangeAspect="1"/>
          </p:cNvPicPr>
          <p:nvPr/>
        </p:nvPicPr>
        <p:blipFill>
          <a:blip r:embed="rId3"/>
          <a:stretch>
            <a:fillRect/>
          </a:stretch>
        </p:blipFill>
        <p:spPr>
          <a:xfrm>
            <a:off x="7827574" y="1659465"/>
            <a:ext cx="3942940" cy="3035084"/>
          </a:xfrm>
          <a:prstGeom prst="rect">
            <a:avLst/>
          </a:prstGeom>
        </p:spPr>
      </p:pic>
      <p:sp>
        <p:nvSpPr>
          <p:cNvPr id="7" name="TextBox 6">
            <a:extLst>
              <a:ext uri="{FF2B5EF4-FFF2-40B4-BE49-F238E27FC236}">
                <a16:creationId xmlns:a16="http://schemas.microsoft.com/office/drawing/2014/main" id="{C084B2A8-02D0-4BCB-AE0E-EA385440E131}"/>
              </a:ext>
            </a:extLst>
          </p:cNvPr>
          <p:cNvSpPr txBox="1"/>
          <p:nvPr/>
        </p:nvSpPr>
        <p:spPr>
          <a:xfrm>
            <a:off x="678730" y="457798"/>
            <a:ext cx="7503736" cy="830997"/>
          </a:xfrm>
          <a:prstGeom prst="rect">
            <a:avLst/>
          </a:prstGeom>
          <a:noFill/>
        </p:spPr>
        <p:txBody>
          <a:bodyPr wrap="square" rtlCol="0">
            <a:spAutoFit/>
          </a:bodyPr>
          <a:lstStyle/>
          <a:p>
            <a:r>
              <a:rPr lang="en-AU" sz="2400" dirty="0"/>
              <a:t>Remove </a:t>
            </a:r>
            <a:r>
              <a:rPr lang="en-AU" sz="2400" dirty="0" err="1"/>
              <a:t>Vbin</a:t>
            </a:r>
            <a:r>
              <a:rPr lang="en-AU" sz="2400" dirty="0"/>
              <a:t> (more reason to, plus the NAs)</a:t>
            </a:r>
          </a:p>
          <a:p>
            <a:r>
              <a:rPr lang="en-US" sz="2400" dirty="0"/>
              <a:t>	</a:t>
            </a:r>
            <a:r>
              <a:rPr lang="en-AU" sz="2400" dirty="0"/>
              <a:t>and removal influences temperature effect…</a:t>
            </a:r>
          </a:p>
        </p:txBody>
      </p:sp>
    </p:spTree>
    <p:extLst>
      <p:ext uri="{BB962C8B-B14F-4D97-AF65-F5344CB8AC3E}">
        <p14:creationId xmlns:p14="http://schemas.microsoft.com/office/powerpoint/2010/main" val="196891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55B08-CCA8-430D-95B2-84EF45E0A558}"/>
              </a:ext>
            </a:extLst>
          </p:cNvPr>
          <p:cNvSpPr>
            <a:spLocks noGrp="1"/>
          </p:cNvSpPr>
          <p:nvPr>
            <p:ph type="title"/>
          </p:nvPr>
        </p:nvSpPr>
        <p:spPr/>
        <p:txBody>
          <a:bodyPr/>
          <a:lstStyle/>
          <a:p>
            <a:r>
              <a:rPr lang="en-AU" dirty="0"/>
              <a:t>Removing oxygen (more indication)</a:t>
            </a:r>
          </a:p>
        </p:txBody>
      </p:sp>
      <p:pic>
        <p:nvPicPr>
          <p:cNvPr id="4" name="Picture 3">
            <a:extLst>
              <a:ext uri="{FF2B5EF4-FFF2-40B4-BE49-F238E27FC236}">
                <a16:creationId xmlns:a16="http://schemas.microsoft.com/office/drawing/2014/main" id="{FFE4B295-C9F4-42C7-94F9-3117CE6360D7}"/>
              </a:ext>
            </a:extLst>
          </p:cNvPr>
          <p:cNvPicPr>
            <a:picLocks noChangeAspect="1"/>
          </p:cNvPicPr>
          <p:nvPr/>
        </p:nvPicPr>
        <p:blipFill>
          <a:blip r:embed="rId2"/>
          <a:stretch>
            <a:fillRect/>
          </a:stretch>
        </p:blipFill>
        <p:spPr>
          <a:xfrm>
            <a:off x="9075020" y="2470873"/>
            <a:ext cx="1790792" cy="1162110"/>
          </a:xfrm>
          <a:prstGeom prst="rect">
            <a:avLst/>
          </a:prstGeom>
        </p:spPr>
      </p:pic>
      <p:pic>
        <p:nvPicPr>
          <p:cNvPr id="5" name="Picture 4">
            <a:extLst>
              <a:ext uri="{FF2B5EF4-FFF2-40B4-BE49-F238E27FC236}">
                <a16:creationId xmlns:a16="http://schemas.microsoft.com/office/drawing/2014/main" id="{BC02C04D-AE14-4B41-B008-A120790C01C1}"/>
              </a:ext>
            </a:extLst>
          </p:cNvPr>
          <p:cNvPicPr>
            <a:picLocks noChangeAspect="1"/>
          </p:cNvPicPr>
          <p:nvPr/>
        </p:nvPicPr>
        <p:blipFill>
          <a:blip r:embed="rId3"/>
          <a:stretch>
            <a:fillRect/>
          </a:stretch>
        </p:blipFill>
        <p:spPr>
          <a:xfrm>
            <a:off x="1844343" y="1825625"/>
            <a:ext cx="6299524" cy="4991357"/>
          </a:xfrm>
          <a:prstGeom prst="rect">
            <a:avLst/>
          </a:prstGeom>
        </p:spPr>
      </p:pic>
    </p:spTree>
    <p:extLst>
      <p:ext uri="{BB962C8B-B14F-4D97-AF65-F5344CB8AC3E}">
        <p14:creationId xmlns:p14="http://schemas.microsoft.com/office/powerpoint/2010/main" val="3061888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B2AC1-A656-481F-BF6E-425BE2A1D0A5}"/>
              </a:ext>
            </a:extLst>
          </p:cNvPr>
          <p:cNvSpPr>
            <a:spLocks noGrp="1"/>
          </p:cNvSpPr>
          <p:nvPr>
            <p:ph type="title"/>
          </p:nvPr>
        </p:nvSpPr>
        <p:spPr/>
        <p:txBody>
          <a:bodyPr/>
          <a:lstStyle/>
          <a:p>
            <a:r>
              <a:rPr lang="en-AU" dirty="0"/>
              <a:t>Outliers in y</a:t>
            </a:r>
          </a:p>
        </p:txBody>
      </p:sp>
      <p:pic>
        <p:nvPicPr>
          <p:cNvPr id="4" name="Picture 3">
            <a:extLst>
              <a:ext uri="{FF2B5EF4-FFF2-40B4-BE49-F238E27FC236}">
                <a16:creationId xmlns:a16="http://schemas.microsoft.com/office/drawing/2014/main" id="{53B8BDDB-CE56-4912-A721-752CB61DE046}"/>
              </a:ext>
            </a:extLst>
          </p:cNvPr>
          <p:cNvPicPr>
            <a:picLocks noChangeAspect="1"/>
          </p:cNvPicPr>
          <p:nvPr/>
        </p:nvPicPr>
        <p:blipFill>
          <a:blip r:embed="rId2"/>
          <a:stretch>
            <a:fillRect/>
          </a:stretch>
        </p:blipFill>
        <p:spPr>
          <a:xfrm>
            <a:off x="3358661" y="1540331"/>
            <a:ext cx="4804951" cy="4952544"/>
          </a:xfrm>
          <a:prstGeom prst="rect">
            <a:avLst/>
          </a:prstGeom>
        </p:spPr>
      </p:pic>
    </p:spTree>
    <p:extLst>
      <p:ext uri="{BB962C8B-B14F-4D97-AF65-F5344CB8AC3E}">
        <p14:creationId xmlns:p14="http://schemas.microsoft.com/office/powerpoint/2010/main" val="2191159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6071-55A3-42EC-9824-0F50923C8F5C}"/>
              </a:ext>
            </a:extLst>
          </p:cNvPr>
          <p:cNvSpPr>
            <a:spLocks noGrp="1"/>
          </p:cNvSpPr>
          <p:nvPr>
            <p:ph type="title"/>
          </p:nvPr>
        </p:nvSpPr>
        <p:spPr>
          <a:xfrm>
            <a:off x="479982" y="120028"/>
            <a:ext cx="10515600" cy="1325563"/>
          </a:xfrm>
        </p:spPr>
        <p:txBody>
          <a:bodyPr/>
          <a:lstStyle/>
          <a:p>
            <a:r>
              <a:rPr lang="en-AU" dirty="0"/>
              <a:t>Balance across factor levels</a:t>
            </a:r>
          </a:p>
        </p:txBody>
      </p:sp>
      <p:sp>
        <p:nvSpPr>
          <p:cNvPr id="6" name="Content Placeholder 5">
            <a:extLst>
              <a:ext uri="{FF2B5EF4-FFF2-40B4-BE49-F238E27FC236}">
                <a16:creationId xmlns:a16="http://schemas.microsoft.com/office/drawing/2014/main" id="{8C13FC95-A202-49E8-A170-8A46B0B1AA55}"/>
              </a:ext>
            </a:extLst>
          </p:cNvPr>
          <p:cNvSpPr>
            <a:spLocks noGrp="1"/>
          </p:cNvSpPr>
          <p:nvPr>
            <p:ph idx="1"/>
          </p:nvPr>
        </p:nvSpPr>
        <p:spPr>
          <a:xfrm>
            <a:off x="395140" y="1363712"/>
            <a:ext cx="10958660" cy="4351338"/>
          </a:xfrm>
        </p:spPr>
        <p:txBody>
          <a:bodyPr>
            <a:normAutofit/>
          </a:bodyPr>
          <a:lstStyle/>
          <a:p>
            <a:pPr>
              <a:lnSpc>
                <a:spcPct val="100000"/>
              </a:lnSpc>
              <a:spcBef>
                <a:spcPts val="0"/>
              </a:spcBef>
            </a:pPr>
            <a:r>
              <a:rPr lang="en-US" sz="2000" dirty="0"/>
              <a:t>All levels do have enough observations (10-15). Hence they are balanced in one dimension.</a:t>
            </a:r>
          </a:p>
          <a:p>
            <a:pPr>
              <a:lnSpc>
                <a:spcPct val="100000"/>
              </a:lnSpc>
              <a:spcBef>
                <a:spcPts val="0"/>
              </a:spcBef>
            </a:pPr>
            <a:r>
              <a:rPr lang="en-US" sz="2000" dirty="0"/>
              <a:t>However, there are some issues here in the two-way combos:</a:t>
            </a:r>
          </a:p>
          <a:p>
            <a:pPr lvl="1">
              <a:lnSpc>
                <a:spcPct val="100000"/>
              </a:lnSpc>
              <a:spcBef>
                <a:spcPts val="0"/>
              </a:spcBef>
            </a:pPr>
            <a:r>
              <a:rPr lang="en-US" sz="1400" dirty="0" err="1"/>
              <a:t>Ubin</a:t>
            </a:r>
            <a:r>
              <a:rPr lang="en-US" sz="1400" dirty="0"/>
              <a:t> is entirely determinable by site</a:t>
            </a:r>
          </a:p>
          <a:p>
            <a:pPr lvl="1">
              <a:lnSpc>
                <a:spcPct val="100000"/>
              </a:lnSpc>
              <a:spcBef>
                <a:spcPts val="0"/>
              </a:spcBef>
            </a:pPr>
            <a:r>
              <a:rPr lang="en-US" sz="1400" dirty="0" err="1"/>
              <a:t>Ubin</a:t>
            </a:r>
            <a:r>
              <a:rPr lang="en-US" sz="1400" dirty="0"/>
              <a:t> can be determined based on </a:t>
            </a:r>
            <a:r>
              <a:rPr lang="en-US" sz="1400" dirty="0" err="1"/>
              <a:t>Vbin</a:t>
            </a:r>
            <a:r>
              <a:rPr lang="en-US" sz="1400" dirty="0"/>
              <a:t> and vice versa.</a:t>
            </a:r>
          </a:p>
        </p:txBody>
      </p:sp>
      <p:pic>
        <p:nvPicPr>
          <p:cNvPr id="7" name="Picture 6">
            <a:extLst>
              <a:ext uri="{FF2B5EF4-FFF2-40B4-BE49-F238E27FC236}">
                <a16:creationId xmlns:a16="http://schemas.microsoft.com/office/drawing/2014/main" id="{A86CF0B0-9726-4C09-BD71-EA65D2C0CEEF}"/>
              </a:ext>
            </a:extLst>
          </p:cNvPr>
          <p:cNvPicPr>
            <a:picLocks noChangeAspect="1"/>
          </p:cNvPicPr>
          <p:nvPr/>
        </p:nvPicPr>
        <p:blipFill>
          <a:blip r:embed="rId2"/>
          <a:stretch>
            <a:fillRect/>
          </a:stretch>
        </p:blipFill>
        <p:spPr>
          <a:xfrm>
            <a:off x="2645759" y="3099930"/>
            <a:ext cx="5084220" cy="2615120"/>
          </a:xfrm>
          <a:prstGeom prst="rect">
            <a:avLst/>
          </a:prstGeom>
        </p:spPr>
      </p:pic>
    </p:spTree>
    <p:extLst>
      <p:ext uri="{BB962C8B-B14F-4D97-AF65-F5344CB8AC3E}">
        <p14:creationId xmlns:p14="http://schemas.microsoft.com/office/powerpoint/2010/main" val="1221969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D86C7-909D-4121-BC16-9F146B505141}"/>
              </a:ext>
            </a:extLst>
          </p:cNvPr>
          <p:cNvSpPr>
            <a:spLocks noGrp="1"/>
          </p:cNvSpPr>
          <p:nvPr>
            <p:ph type="title"/>
          </p:nvPr>
        </p:nvSpPr>
        <p:spPr>
          <a:xfrm>
            <a:off x="838200" y="120028"/>
            <a:ext cx="10515600" cy="1325563"/>
          </a:xfrm>
        </p:spPr>
        <p:txBody>
          <a:bodyPr/>
          <a:lstStyle/>
          <a:p>
            <a:r>
              <a:rPr lang="en-AU" dirty="0"/>
              <a:t>Relationships with y variables @ CB </a:t>
            </a:r>
          </a:p>
        </p:txBody>
      </p:sp>
      <p:pic>
        <p:nvPicPr>
          <p:cNvPr id="4" name="Picture 3">
            <a:extLst>
              <a:ext uri="{FF2B5EF4-FFF2-40B4-BE49-F238E27FC236}">
                <a16:creationId xmlns:a16="http://schemas.microsoft.com/office/drawing/2014/main" id="{66B1B324-F336-4159-913D-EDF279A51F27}"/>
              </a:ext>
            </a:extLst>
          </p:cNvPr>
          <p:cNvPicPr>
            <a:picLocks noChangeAspect="1"/>
          </p:cNvPicPr>
          <p:nvPr/>
        </p:nvPicPr>
        <p:blipFill>
          <a:blip r:embed="rId2"/>
          <a:stretch>
            <a:fillRect/>
          </a:stretch>
        </p:blipFill>
        <p:spPr>
          <a:xfrm>
            <a:off x="1458254" y="1188454"/>
            <a:ext cx="8445934" cy="5317118"/>
          </a:xfrm>
          <a:prstGeom prst="rect">
            <a:avLst/>
          </a:prstGeom>
        </p:spPr>
      </p:pic>
      <p:sp>
        <p:nvSpPr>
          <p:cNvPr id="5" name="Rectangle 4">
            <a:extLst>
              <a:ext uri="{FF2B5EF4-FFF2-40B4-BE49-F238E27FC236}">
                <a16:creationId xmlns:a16="http://schemas.microsoft.com/office/drawing/2014/main" id="{389B81C0-9AD3-4BB7-9F17-A94DAFF2CCC9}"/>
              </a:ext>
            </a:extLst>
          </p:cNvPr>
          <p:cNvSpPr/>
          <p:nvPr/>
        </p:nvSpPr>
        <p:spPr>
          <a:xfrm>
            <a:off x="7381188" y="1188455"/>
            <a:ext cx="2523000" cy="3685204"/>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86453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57DAAF-B69E-424B-BC63-CBAB5F89E58F}"/>
              </a:ext>
            </a:extLst>
          </p:cNvPr>
          <p:cNvPicPr>
            <a:picLocks noChangeAspect="1"/>
          </p:cNvPicPr>
          <p:nvPr/>
        </p:nvPicPr>
        <p:blipFill>
          <a:blip r:embed="rId2"/>
          <a:stretch>
            <a:fillRect/>
          </a:stretch>
        </p:blipFill>
        <p:spPr>
          <a:xfrm>
            <a:off x="1335803" y="1062534"/>
            <a:ext cx="8426883" cy="5524784"/>
          </a:xfrm>
          <a:prstGeom prst="rect">
            <a:avLst/>
          </a:prstGeom>
        </p:spPr>
      </p:pic>
      <p:sp>
        <p:nvSpPr>
          <p:cNvPr id="2" name="Title 1">
            <a:extLst>
              <a:ext uri="{FF2B5EF4-FFF2-40B4-BE49-F238E27FC236}">
                <a16:creationId xmlns:a16="http://schemas.microsoft.com/office/drawing/2014/main" id="{372D86C7-909D-4121-BC16-9F146B505141}"/>
              </a:ext>
            </a:extLst>
          </p:cNvPr>
          <p:cNvSpPr>
            <a:spLocks noGrp="1"/>
          </p:cNvSpPr>
          <p:nvPr>
            <p:ph type="title"/>
          </p:nvPr>
        </p:nvSpPr>
        <p:spPr>
          <a:xfrm>
            <a:off x="838200" y="120028"/>
            <a:ext cx="10515600" cy="1325563"/>
          </a:xfrm>
        </p:spPr>
        <p:txBody>
          <a:bodyPr/>
          <a:lstStyle/>
          <a:p>
            <a:r>
              <a:rPr lang="en-AU" dirty="0"/>
              <a:t>Relationships with y variables @ EH </a:t>
            </a:r>
          </a:p>
        </p:txBody>
      </p:sp>
      <p:sp>
        <p:nvSpPr>
          <p:cNvPr id="5" name="Rectangle 4">
            <a:extLst>
              <a:ext uri="{FF2B5EF4-FFF2-40B4-BE49-F238E27FC236}">
                <a16:creationId xmlns:a16="http://schemas.microsoft.com/office/drawing/2014/main" id="{389B81C0-9AD3-4BB7-9F17-A94DAFF2CCC9}"/>
              </a:ext>
            </a:extLst>
          </p:cNvPr>
          <p:cNvSpPr/>
          <p:nvPr/>
        </p:nvSpPr>
        <p:spPr>
          <a:xfrm>
            <a:off x="6004874" y="1062534"/>
            <a:ext cx="3757811" cy="5433888"/>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61546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A17F6E-4ED4-4DCE-92C2-3BA83B10AC82}"/>
              </a:ext>
            </a:extLst>
          </p:cNvPr>
          <p:cNvPicPr>
            <a:picLocks noChangeAspect="1"/>
          </p:cNvPicPr>
          <p:nvPr/>
        </p:nvPicPr>
        <p:blipFill>
          <a:blip r:embed="rId2"/>
          <a:stretch>
            <a:fillRect/>
          </a:stretch>
        </p:blipFill>
        <p:spPr>
          <a:xfrm>
            <a:off x="1215146" y="1062534"/>
            <a:ext cx="8547539" cy="5537485"/>
          </a:xfrm>
          <a:prstGeom prst="rect">
            <a:avLst/>
          </a:prstGeom>
        </p:spPr>
      </p:pic>
      <p:sp>
        <p:nvSpPr>
          <p:cNvPr id="2" name="Title 1">
            <a:extLst>
              <a:ext uri="{FF2B5EF4-FFF2-40B4-BE49-F238E27FC236}">
                <a16:creationId xmlns:a16="http://schemas.microsoft.com/office/drawing/2014/main" id="{372D86C7-909D-4121-BC16-9F146B505141}"/>
              </a:ext>
            </a:extLst>
          </p:cNvPr>
          <p:cNvSpPr>
            <a:spLocks noGrp="1"/>
          </p:cNvSpPr>
          <p:nvPr>
            <p:ph type="title"/>
          </p:nvPr>
        </p:nvSpPr>
        <p:spPr>
          <a:xfrm>
            <a:off x="838200" y="120028"/>
            <a:ext cx="10515600" cy="1325563"/>
          </a:xfrm>
        </p:spPr>
        <p:txBody>
          <a:bodyPr/>
          <a:lstStyle/>
          <a:p>
            <a:r>
              <a:rPr lang="en-AU" dirty="0"/>
              <a:t>Relationships with y variables @ NS </a:t>
            </a:r>
          </a:p>
        </p:txBody>
      </p:sp>
      <p:sp>
        <p:nvSpPr>
          <p:cNvPr id="5" name="Rectangle 4">
            <a:extLst>
              <a:ext uri="{FF2B5EF4-FFF2-40B4-BE49-F238E27FC236}">
                <a16:creationId xmlns:a16="http://schemas.microsoft.com/office/drawing/2014/main" id="{389B81C0-9AD3-4BB7-9F17-A94DAFF2CCC9}"/>
              </a:ext>
            </a:extLst>
          </p:cNvPr>
          <p:cNvSpPr/>
          <p:nvPr/>
        </p:nvSpPr>
        <p:spPr>
          <a:xfrm>
            <a:off x="6004874" y="1062534"/>
            <a:ext cx="3757811" cy="5433888"/>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70728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C00751-BB41-4A5F-B23E-D2336255A5E5}"/>
              </a:ext>
            </a:extLst>
          </p:cNvPr>
          <p:cNvPicPr>
            <a:picLocks noChangeAspect="1"/>
          </p:cNvPicPr>
          <p:nvPr/>
        </p:nvPicPr>
        <p:blipFill>
          <a:blip r:embed="rId2"/>
          <a:stretch>
            <a:fillRect/>
          </a:stretch>
        </p:blipFill>
        <p:spPr>
          <a:xfrm>
            <a:off x="1272299" y="1004385"/>
            <a:ext cx="8490386" cy="5550185"/>
          </a:xfrm>
          <a:prstGeom prst="rect">
            <a:avLst/>
          </a:prstGeom>
        </p:spPr>
      </p:pic>
      <p:sp>
        <p:nvSpPr>
          <p:cNvPr id="2" name="Title 1">
            <a:extLst>
              <a:ext uri="{FF2B5EF4-FFF2-40B4-BE49-F238E27FC236}">
                <a16:creationId xmlns:a16="http://schemas.microsoft.com/office/drawing/2014/main" id="{372D86C7-909D-4121-BC16-9F146B505141}"/>
              </a:ext>
            </a:extLst>
          </p:cNvPr>
          <p:cNvSpPr>
            <a:spLocks noGrp="1"/>
          </p:cNvSpPr>
          <p:nvPr>
            <p:ph type="title"/>
          </p:nvPr>
        </p:nvSpPr>
        <p:spPr>
          <a:xfrm>
            <a:off x="838200" y="120028"/>
            <a:ext cx="10515600" cy="1325563"/>
          </a:xfrm>
        </p:spPr>
        <p:txBody>
          <a:bodyPr/>
          <a:lstStyle/>
          <a:p>
            <a:r>
              <a:rPr lang="en-AU" dirty="0"/>
              <a:t>Relationships with y variables @ DH</a:t>
            </a:r>
          </a:p>
        </p:txBody>
      </p:sp>
      <p:sp>
        <p:nvSpPr>
          <p:cNvPr id="5" name="Rectangle 4">
            <a:extLst>
              <a:ext uri="{FF2B5EF4-FFF2-40B4-BE49-F238E27FC236}">
                <a16:creationId xmlns:a16="http://schemas.microsoft.com/office/drawing/2014/main" id="{389B81C0-9AD3-4BB7-9F17-A94DAFF2CCC9}"/>
              </a:ext>
            </a:extLst>
          </p:cNvPr>
          <p:cNvSpPr/>
          <p:nvPr/>
        </p:nvSpPr>
        <p:spPr>
          <a:xfrm>
            <a:off x="6004874" y="1062534"/>
            <a:ext cx="3757811" cy="5433888"/>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82397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89560" y="365125"/>
            <a:ext cx="10515600" cy="1325563"/>
          </a:xfrm>
        </p:spPr>
        <p:txBody>
          <a:bodyPr/>
          <a:lstStyle/>
          <a:p>
            <a:endParaRPr lang="en-AU"/>
          </a:p>
        </p:txBody>
      </p:sp>
      <p:sp>
        <p:nvSpPr>
          <p:cNvPr id="13" name="Content Placeholder 12"/>
          <p:cNvSpPr>
            <a:spLocks noGrp="1"/>
          </p:cNvSpPr>
          <p:nvPr>
            <p:ph idx="1"/>
          </p:nvPr>
        </p:nvSpPr>
        <p:spPr>
          <a:xfrm>
            <a:off x="9701784" y="1825625"/>
            <a:ext cx="2490216" cy="4351338"/>
          </a:xfrm>
        </p:spPr>
        <p:txBody>
          <a:bodyPr/>
          <a:lstStyle/>
          <a:p>
            <a:r>
              <a:rPr lang="en-AU" dirty="0"/>
              <a:t>Plus</a:t>
            </a:r>
          </a:p>
          <a:p>
            <a:r>
              <a:rPr lang="en-AU" dirty="0"/>
              <a:t>Paloma Matis</a:t>
            </a:r>
          </a:p>
          <a:p>
            <a:pPr lvl="1"/>
            <a:r>
              <a:rPr lang="en-AU" dirty="0"/>
              <a:t>IMOS larval fish monitoring</a:t>
            </a:r>
          </a:p>
          <a:p>
            <a:r>
              <a:rPr lang="en-AU" dirty="0"/>
              <a:t>Maria Vozzo</a:t>
            </a:r>
          </a:p>
          <a:p>
            <a:pPr lvl="1"/>
            <a:r>
              <a:rPr lang="en-AU" dirty="0"/>
              <a:t>SHRP</a:t>
            </a:r>
          </a:p>
          <a:p>
            <a:r>
              <a:rPr lang="en-AU" dirty="0"/>
              <a:t>Ana Bugnot</a:t>
            </a:r>
          </a:p>
        </p:txBody>
      </p:sp>
      <p:pic>
        <p:nvPicPr>
          <p:cNvPr id="5" name="Picture 4"/>
          <p:cNvPicPr>
            <a:picLocks noChangeAspect="1"/>
          </p:cNvPicPr>
          <p:nvPr/>
        </p:nvPicPr>
        <p:blipFill>
          <a:blip r:embed="rId2"/>
          <a:stretch>
            <a:fillRect/>
          </a:stretch>
        </p:blipFill>
        <p:spPr>
          <a:xfrm>
            <a:off x="-539551" y="1"/>
            <a:ext cx="10266947" cy="6858000"/>
          </a:xfrm>
          <a:prstGeom prst="rect">
            <a:avLst/>
          </a:prstGeom>
        </p:spPr>
      </p:pic>
      <p:sp>
        <p:nvSpPr>
          <p:cNvPr id="6" name="TextBox 5"/>
          <p:cNvSpPr txBox="1"/>
          <p:nvPr/>
        </p:nvSpPr>
        <p:spPr>
          <a:xfrm>
            <a:off x="2331720" y="493776"/>
            <a:ext cx="619080" cy="369332"/>
          </a:xfrm>
          <a:prstGeom prst="rect">
            <a:avLst/>
          </a:prstGeom>
          <a:noFill/>
        </p:spPr>
        <p:txBody>
          <a:bodyPr wrap="none" rtlCol="0">
            <a:spAutoFit/>
          </a:bodyPr>
          <a:lstStyle/>
          <a:p>
            <a:r>
              <a:rPr lang="en-AU" dirty="0">
                <a:solidFill>
                  <a:schemeClr val="bg1"/>
                </a:solidFill>
              </a:rPr>
              <a:t>Ariel</a:t>
            </a:r>
          </a:p>
        </p:txBody>
      </p:sp>
      <p:sp>
        <p:nvSpPr>
          <p:cNvPr id="7" name="TextBox 6"/>
          <p:cNvSpPr txBox="1"/>
          <p:nvPr/>
        </p:nvSpPr>
        <p:spPr>
          <a:xfrm>
            <a:off x="4907280" y="644493"/>
            <a:ext cx="602729" cy="369332"/>
          </a:xfrm>
          <a:prstGeom prst="rect">
            <a:avLst/>
          </a:prstGeom>
          <a:noFill/>
        </p:spPr>
        <p:txBody>
          <a:bodyPr wrap="none" rtlCol="0">
            <a:spAutoFit/>
          </a:bodyPr>
          <a:lstStyle/>
          <a:p>
            <a:r>
              <a:rPr lang="en-AU" dirty="0">
                <a:solidFill>
                  <a:schemeClr val="bg1"/>
                </a:solidFill>
              </a:rPr>
              <a:t>Pete</a:t>
            </a:r>
          </a:p>
        </p:txBody>
      </p:sp>
      <p:sp>
        <p:nvSpPr>
          <p:cNvPr id="8" name="TextBox 7"/>
          <p:cNvSpPr txBox="1"/>
          <p:nvPr/>
        </p:nvSpPr>
        <p:spPr>
          <a:xfrm>
            <a:off x="6934200" y="371745"/>
            <a:ext cx="646908" cy="369332"/>
          </a:xfrm>
          <a:prstGeom prst="rect">
            <a:avLst/>
          </a:prstGeom>
          <a:noFill/>
        </p:spPr>
        <p:txBody>
          <a:bodyPr wrap="none" rtlCol="0">
            <a:spAutoFit/>
          </a:bodyPr>
          <a:lstStyle/>
          <a:p>
            <a:r>
              <a:rPr lang="en-AU" dirty="0">
                <a:solidFill>
                  <a:schemeClr val="bg1"/>
                </a:solidFill>
              </a:rPr>
              <a:t>Mike</a:t>
            </a:r>
          </a:p>
        </p:txBody>
      </p:sp>
      <p:sp>
        <p:nvSpPr>
          <p:cNvPr id="9" name="TextBox 8"/>
          <p:cNvSpPr txBox="1"/>
          <p:nvPr/>
        </p:nvSpPr>
        <p:spPr>
          <a:xfrm>
            <a:off x="1649866" y="5629656"/>
            <a:ext cx="2111027" cy="646331"/>
          </a:xfrm>
          <a:prstGeom prst="rect">
            <a:avLst/>
          </a:prstGeom>
          <a:noFill/>
        </p:spPr>
        <p:txBody>
          <a:bodyPr wrap="none" rtlCol="0">
            <a:spAutoFit/>
          </a:bodyPr>
          <a:lstStyle/>
          <a:p>
            <a:r>
              <a:rPr lang="en-AU" dirty="0">
                <a:solidFill>
                  <a:schemeClr val="bg1"/>
                </a:solidFill>
              </a:rPr>
              <a:t>Machine learning;</a:t>
            </a:r>
          </a:p>
          <a:p>
            <a:r>
              <a:rPr lang="en-AU" dirty="0">
                <a:solidFill>
                  <a:schemeClr val="bg1"/>
                </a:solidFill>
              </a:rPr>
              <a:t>(mostly at Sydney U)</a:t>
            </a:r>
          </a:p>
        </p:txBody>
      </p:sp>
      <p:sp>
        <p:nvSpPr>
          <p:cNvPr id="10" name="TextBox 9"/>
          <p:cNvSpPr txBox="1"/>
          <p:nvPr/>
        </p:nvSpPr>
        <p:spPr>
          <a:xfrm>
            <a:off x="4817169" y="5814322"/>
            <a:ext cx="1778885" cy="369332"/>
          </a:xfrm>
          <a:prstGeom prst="rect">
            <a:avLst/>
          </a:prstGeom>
          <a:noFill/>
        </p:spPr>
        <p:txBody>
          <a:bodyPr wrap="none" rtlCol="0">
            <a:spAutoFit/>
          </a:bodyPr>
          <a:lstStyle/>
          <a:p>
            <a:r>
              <a:rPr lang="en-AU" dirty="0">
                <a:solidFill>
                  <a:schemeClr val="bg1"/>
                </a:solidFill>
              </a:rPr>
              <a:t>Inner shelf water</a:t>
            </a:r>
          </a:p>
        </p:txBody>
      </p:sp>
      <p:sp>
        <p:nvSpPr>
          <p:cNvPr id="11" name="TextBox 10"/>
          <p:cNvSpPr txBox="1"/>
          <p:nvPr/>
        </p:nvSpPr>
        <p:spPr>
          <a:xfrm>
            <a:off x="7418832" y="5444990"/>
            <a:ext cx="1913985" cy="369332"/>
          </a:xfrm>
          <a:prstGeom prst="rect">
            <a:avLst/>
          </a:prstGeom>
          <a:noFill/>
        </p:spPr>
        <p:txBody>
          <a:bodyPr wrap="none" rtlCol="0">
            <a:spAutoFit/>
          </a:bodyPr>
          <a:lstStyle/>
          <a:p>
            <a:r>
              <a:rPr lang="en-AU" dirty="0">
                <a:solidFill>
                  <a:schemeClr val="bg1"/>
                </a:solidFill>
              </a:rPr>
              <a:t>Microbial diversity</a:t>
            </a:r>
          </a:p>
        </p:txBody>
      </p:sp>
    </p:spTree>
    <p:extLst>
      <p:ext uri="{BB962C8B-B14F-4D97-AF65-F5344CB8AC3E}">
        <p14:creationId xmlns:p14="http://schemas.microsoft.com/office/powerpoint/2010/main" val="2131702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20969-22A0-4A5E-BAE9-8DC10B94C688}"/>
              </a:ext>
            </a:extLst>
          </p:cNvPr>
          <p:cNvPicPr>
            <a:picLocks noChangeAspect="1"/>
          </p:cNvPicPr>
          <p:nvPr/>
        </p:nvPicPr>
        <p:blipFill>
          <a:blip r:embed="rId2"/>
          <a:stretch>
            <a:fillRect/>
          </a:stretch>
        </p:blipFill>
        <p:spPr>
          <a:xfrm>
            <a:off x="1265948" y="1163872"/>
            <a:ext cx="8496737" cy="5480332"/>
          </a:xfrm>
          <a:prstGeom prst="rect">
            <a:avLst/>
          </a:prstGeom>
        </p:spPr>
      </p:pic>
      <p:sp>
        <p:nvSpPr>
          <p:cNvPr id="2" name="Title 1">
            <a:extLst>
              <a:ext uri="{FF2B5EF4-FFF2-40B4-BE49-F238E27FC236}">
                <a16:creationId xmlns:a16="http://schemas.microsoft.com/office/drawing/2014/main" id="{372D86C7-909D-4121-BC16-9F146B505141}"/>
              </a:ext>
            </a:extLst>
          </p:cNvPr>
          <p:cNvSpPr>
            <a:spLocks noGrp="1"/>
          </p:cNvSpPr>
          <p:nvPr>
            <p:ph type="title"/>
          </p:nvPr>
        </p:nvSpPr>
        <p:spPr>
          <a:xfrm>
            <a:off x="838200" y="120028"/>
            <a:ext cx="10515600" cy="1325563"/>
          </a:xfrm>
        </p:spPr>
        <p:txBody>
          <a:bodyPr/>
          <a:lstStyle/>
          <a:p>
            <a:r>
              <a:rPr lang="en-AU" dirty="0"/>
              <a:t>Relationships with y variables @ all sites</a:t>
            </a:r>
          </a:p>
        </p:txBody>
      </p:sp>
      <p:sp>
        <p:nvSpPr>
          <p:cNvPr id="5" name="Rectangle 4">
            <a:extLst>
              <a:ext uri="{FF2B5EF4-FFF2-40B4-BE49-F238E27FC236}">
                <a16:creationId xmlns:a16="http://schemas.microsoft.com/office/drawing/2014/main" id="{389B81C0-9AD3-4BB7-9F17-A94DAFF2CCC9}"/>
              </a:ext>
            </a:extLst>
          </p:cNvPr>
          <p:cNvSpPr/>
          <p:nvPr/>
        </p:nvSpPr>
        <p:spPr>
          <a:xfrm>
            <a:off x="6004874" y="1062534"/>
            <a:ext cx="3757811" cy="5433888"/>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15641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B07-23B9-4046-89CB-2607A6618E11}"/>
              </a:ext>
            </a:extLst>
          </p:cNvPr>
          <p:cNvSpPr>
            <a:spLocks noGrp="1"/>
          </p:cNvSpPr>
          <p:nvPr>
            <p:ph type="title"/>
          </p:nvPr>
        </p:nvSpPr>
        <p:spPr/>
        <p:txBody>
          <a:bodyPr/>
          <a:lstStyle/>
          <a:p>
            <a:r>
              <a:rPr lang="en-AU" dirty="0"/>
              <a:t>Categorical x versus y</a:t>
            </a:r>
          </a:p>
        </p:txBody>
      </p:sp>
      <p:pic>
        <p:nvPicPr>
          <p:cNvPr id="4" name="Content Placeholder 3">
            <a:extLst>
              <a:ext uri="{FF2B5EF4-FFF2-40B4-BE49-F238E27FC236}">
                <a16:creationId xmlns:a16="http://schemas.microsoft.com/office/drawing/2014/main" id="{8E2A91B9-BED6-4FC0-8099-0EE2104E62BF}"/>
              </a:ext>
            </a:extLst>
          </p:cNvPr>
          <p:cNvPicPr>
            <a:picLocks noGrp="1" noChangeAspect="1"/>
          </p:cNvPicPr>
          <p:nvPr>
            <p:ph idx="1"/>
          </p:nvPr>
        </p:nvPicPr>
        <p:blipFill>
          <a:blip r:embed="rId2"/>
          <a:stretch>
            <a:fillRect/>
          </a:stretch>
        </p:blipFill>
        <p:spPr>
          <a:xfrm>
            <a:off x="1922280" y="1985912"/>
            <a:ext cx="3598302" cy="3256336"/>
          </a:xfrm>
          <a:prstGeom prst="rect">
            <a:avLst/>
          </a:prstGeom>
        </p:spPr>
      </p:pic>
      <p:pic>
        <p:nvPicPr>
          <p:cNvPr id="6" name="Picture 5">
            <a:extLst>
              <a:ext uri="{FF2B5EF4-FFF2-40B4-BE49-F238E27FC236}">
                <a16:creationId xmlns:a16="http://schemas.microsoft.com/office/drawing/2014/main" id="{5BE47E5A-A823-44F1-B206-2797744246B0}"/>
              </a:ext>
            </a:extLst>
          </p:cNvPr>
          <p:cNvPicPr>
            <a:picLocks noChangeAspect="1"/>
          </p:cNvPicPr>
          <p:nvPr/>
        </p:nvPicPr>
        <p:blipFill>
          <a:blip r:embed="rId3"/>
          <a:stretch>
            <a:fillRect/>
          </a:stretch>
        </p:blipFill>
        <p:spPr>
          <a:xfrm>
            <a:off x="5805448" y="1931779"/>
            <a:ext cx="3556061" cy="3256336"/>
          </a:xfrm>
          <a:prstGeom prst="rect">
            <a:avLst/>
          </a:prstGeom>
        </p:spPr>
      </p:pic>
      <p:sp>
        <p:nvSpPr>
          <p:cNvPr id="7" name="TextBox 6">
            <a:extLst>
              <a:ext uri="{FF2B5EF4-FFF2-40B4-BE49-F238E27FC236}">
                <a16:creationId xmlns:a16="http://schemas.microsoft.com/office/drawing/2014/main" id="{7F3DB1AC-1B8C-45E0-BC33-3CCE4F95DEF7}"/>
              </a:ext>
            </a:extLst>
          </p:cNvPr>
          <p:cNvSpPr txBox="1"/>
          <p:nvPr/>
        </p:nvSpPr>
        <p:spPr>
          <a:xfrm>
            <a:off x="2901731" y="5308250"/>
            <a:ext cx="2786000" cy="369332"/>
          </a:xfrm>
          <a:prstGeom prst="rect">
            <a:avLst/>
          </a:prstGeom>
          <a:noFill/>
        </p:spPr>
        <p:txBody>
          <a:bodyPr wrap="square" rtlCol="0">
            <a:spAutoFit/>
          </a:bodyPr>
          <a:lstStyle/>
          <a:p>
            <a:r>
              <a:rPr lang="en-AU" dirty="0"/>
              <a:t>Depth Bin</a:t>
            </a:r>
          </a:p>
        </p:txBody>
      </p:sp>
      <p:sp>
        <p:nvSpPr>
          <p:cNvPr id="8" name="TextBox 7">
            <a:extLst>
              <a:ext uri="{FF2B5EF4-FFF2-40B4-BE49-F238E27FC236}">
                <a16:creationId xmlns:a16="http://schemas.microsoft.com/office/drawing/2014/main" id="{0C853C24-0B2A-4852-BE50-47689BA978A2}"/>
              </a:ext>
            </a:extLst>
          </p:cNvPr>
          <p:cNvSpPr txBox="1"/>
          <p:nvPr/>
        </p:nvSpPr>
        <p:spPr>
          <a:xfrm>
            <a:off x="7214619" y="5188115"/>
            <a:ext cx="2045110" cy="369332"/>
          </a:xfrm>
          <a:prstGeom prst="rect">
            <a:avLst/>
          </a:prstGeom>
          <a:noFill/>
        </p:spPr>
        <p:txBody>
          <a:bodyPr wrap="square" rtlCol="0">
            <a:spAutoFit/>
          </a:bodyPr>
          <a:lstStyle/>
          <a:p>
            <a:r>
              <a:rPr lang="en-AU" dirty="0"/>
              <a:t>Site</a:t>
            </a:r>
          </a:p>
        </p:txBody>
      </p:sp>
    </p:spTree>
    <p:extLst>
      <p:ext uri="{BB962C8B-B14F-4D97-AF65-F5344CB8AC3E}">
        <p14:creationId xmlns:p14="http://schemas.microsoft.com/office/powerpoint/2010/main" val="3453745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623D3-6B82-4F22-98FB-51A451A91C19}"/>
              </a:ext>
            </a:extLst>
          </p:cNvPr>
          <p:cNvSpPr>
            <a:spLocks noGrp="1"/>
          </p:cNvSpPr>
          <p:nvPr>
            <p:ph type="title"/>
          </p:nvPr>
        </p:nvSpPr>
        <p:spPr/>
        <p:txBody>
          <a:bodyPr/>
          <a:lstStyle/>
          <a:p>
            <a:r>
              <a:rPr lang="en-AU" dirty="0"/>
              <a:t>Interactions</a:t>
            </a:r>
          </a:p>
        </p:txBody>
      </p:sp>
      <p:pic>
        <p:nvPicPr>
          <p:cNvPr id="4" name="Content Placeholder 3">
            <a:extLst>
              <a:ext uri="{FF2B5EF4-FFF2-40B4-BE49-F238E27FC236}">
                <a16:creationId xmlns:a16="http://schemas.microsoft.com/office/drawing/2014/main" id="{7DC0F10E-45C8-4F54-9481-E2FB87B9C416}"/>
              </a:ext>
            </a:extLst>
          </p:cNvPr>
          <p:cNvPicPr>
            <a:picLocks noGrp="1" noChangeAspect="1"/>
          </p:cNvPicPr>
          <p:nvPr>
            <p:ph idx="1"/>
          </p:nvPr>
        </p:nvPicPr>
        <p:blipFill>
          <a:blip r:embed="rId2"/>
          <a:stretch>
            <a:fillRect/>
          </a:stretch>
        </p:blipFill>
        <p:spPr>
          <a:xfrm>
            <a:off x="197100" y="1690688"/>
            <a:ext cx="8607536" cy="4507568"/>
          </a:xfrm>
          <a:prstGeom prst="rect">
            <a:avLst/>
          </a:prstGeom>
        </p:spPr>
      </p:pic>
      <p:pic>
        <p:nvPicPr>
          <p:cNvPr id="5" name="Picture 4">
            <a:extLst>
              <a:ext uri="{FF2B5EF4-FFF2-40B4-BE49-F238E27FC236}">
                <a16:creationId xmlns:a16="http://schemas.microsoft.com/office/drawing/2014/main" id="{9CBF5B12-0516-4AEC-A37C-D5FD9AEA6805}"/>
              </a:ext>
            </a:extLst>
          </p:cNvPr>
          <p:cNvPicPr>
            <a:picLocks noChangeAspect="1"/>
          </p:cNvPicPr>
          <p:nvPr/>
        </p:nvPicPr>
        <p:blipFill>
          <a:blip r:embed="rId3"/>
          <a:stretch>
            <a:fillRect/>
          </a:stretch>
        </p:blipFill>
        <p:spPr>
          <a:xfrm>
            <a:off x="9093379" y="3619549"/>
            <a:ext cx="2529870" cy="2350990"/>
          </a:xfrm>
          <a:prstGeom prst="rect">
            <a:avLst/>
          </a:prstGeom>
        </p:spPr>
      </p:pic>
      <p:pic>
        <p:nvPicPr>
          <p:cNvPr id="6" name="Picture 5">
            <a:extLst>
              <a:ext uri="{FF2B5EF4-FFF2-40B4-BE49-F238E27FC236}">
                <a16:creationId xmlns:a16="http://schemas.microsoft.com/office/drawing/2014/main" id="{A02BDBB3-5A3C-4E72-8515-0E5CECD64C7D}"/>
              </a:ext>
            </a:extLst>
          </p:cNvPr>
          <p:cNvPicPr>
            <a:picLocks noChangeAspect="1"/>
          </p:cNvPicPr>
          <p:nvPr/>
        </p:nvPicPr>
        <p:blipFill>
          <a:blip r:embed="rId4"/>
          <a:stretch>
            <a:fillRect/>
          </a:stretch>
        </p:blipFill>
        <p:spPr>
          <a:xfrm>
            <a:off x="8987957" y="1229698"/>
            <a:ext cx="2450403" cy="2199302"/>
          </a:xfrm>
          <a:prstGeom prst="rect">
            <a:avLst/>
          </a:prstGeom>
        </p:spPr>
      </p:pic>
      <p:cxnSp>
        <p:nvCxnSpPr>
          <p:cNvPr id="8" name="Straight Connector 7">
            <a:extLst>
              <a:ext uri="{FF2B5EF4-FFF2-40B4-BE49-F238E27FC236}">
                <a16:creationId xmlns:a16="http://schemas.microsoft.com/office/drawing/2014/main" id="{F2FCB890-F614-48AA-B28D-D7600FEC4710}"/>
              </a:ext>
            </a:extLst>
          </p:cNvPr>
          <p:cNvCxnSpPr/>
          <p:nvPr/>
        </p:nvCxnSpPr>
        <p:spPr>
          <a:xfrm>
            <a:off x="3544478" y="2733773"/>
            <a:ext cx="48076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0D0765-B897-41B8-8045-0CFF67DA3800}"/>
              </a:ext>
            </a:extLst>
          </p:cNvPr>
          <p:cNvCxnSpPr/>
          <p:nvPr/>
        </p:nvCxnSpPr>
        <p:spPr>
          <a:xfrm>
            <a:off x="5506824" y="2499674"/>
            <a:ext cx="48076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BF39891-FC44-4D89-924E-D6FFEAC0840A}"/>
              </a:ext>
            </a:extLst>
          </p:cNvPr>
          <p:cNvCxnSpPr/>
          <p:nvPr/>
        </p:nvCxnSpPr>
        <p:spPr>
          <a:xfrm>
            <a:off x="7467600" y="2312066"/>
            <a:ext cx="480767"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36B4D1A3-0D5F-4EE7-8553-C161658C1E47}"/>
              </a:ext>
            </a:extLst>
          </p:cNvPr>
          <p:cNvGrpSpPr/>
          <p:nvPr/>
        </p:nvGrpSpPr>
        <p:grpSpPr>
          <a:xfrm>
            <a:off x="6096000" y="5746"/>
            <a:ext cx="2540944" cy="2044319"/>
            <a:chOff x="6046875" y="115330"/>
            <a:chExt cx="2540944" cy="2044319"/>
          </a:xfrm>
        </p:grpSpPr>
        <p:pic>
          <p:nvPicPr>
            <p:cNvPr id="11" name="Picture 10">
              <a:extLst>
                <a:ext uri="{FF2B5EF4-FFF2-40B4-BE49-F238E27FC236}">
                  <a16:creationId xmlns:a16="http://schemas.microsoft.com/office/drawing/2014/main" id="{046EFEAA-9CB5-4ECF-83D1-A824FA659386}"/>
                </a:ext>
              </a:extLst>
            </p:cNvPr>
            <p:cNvPicPr>
              <a:picLocks noChangeAspect="1"/>
            </p:cNvPicPr>
            <p:nvPr/>
          </p:nvPicPr>
          <p:blipFill rotWithShape="1">
            <a:blip r:embed="rId5"/>
            <a:srcRect r="7975"/>
            <a:stretch/>
          </p:blipFill>
          <p:spPr>
            <a:xfrm>
              <a:off x="6285324" y="115330"/>
              <a:ext cx="2302495" cy="1886047"/>
            </a:xfrm>
            <a:prstGeom prst="rect">
              <a:avLst/>
            </a:prstGeom>
          </p:spPr>
        </p:pic>
        <p:sp>
          <p:nvSpPr>
            <p:cNvPr id="3" name="TextBox 2">
              <a:extLst>
                <a:ext uri="{FF2B5EF4-FFF2-40B4-BE49-F238E27FC236}">
                  <a16:creationId xmlns:a16="http://schemas.microsoft.com/office/drawing/2014/main" id="{C6EA8BEF-F28B-46D3-BDFD-C6516B697F90}"/>
                </a:ext>
              </a:extLst>
            </p:cNvPr>
            <p:cNvSpPr txBox="1"/>
            <p:nvPr/>
          </p:nvSpPr>
          <p:spPr>
            <a:xfrm>
              <a:off x="7189509" y="1851872"/>
              <a:ext cx="556181" cy="307777"/>
            </a:xfrm>
            <a:prstGeom prst="rect">
              <a:avLst/>
            </a:prstGeom>
            <a:solidFill>
              <a:schemeClr val="bg1"/>
            </a:solidFill>
          </p:spPr>
          <p:txBody>
            <a:bodyPr wrap="square" rtlCol="0">
              <a:spAutoFit/>
            </a:bodyPr>
            <a:lstStyle/>
            <a:p>
              <a:r>
                <a:rPr lang="en-US" sz="1400" dirty="0"/>
                <a:t>site</a:t>
              </a:r>
              <a:endParaRPr lang="en-AU" sz="1400" dirty="0"/>
            </a:p>
          </p:txBody>
        </p:sp>
        <p:sp>
          <p:nvSpPr>
            <p:cNvPr id="12" name="TextBox 11">
              <a:extLst>
                <a:ext uri="{FF2B5EF4-FFF2-40B4-BE49-F238E27FC236}">
                  <a16:creationId xmlns:a16="http://schemas.microsoft.com/office/drawing/2014/main" id="{E0B46129-3AC2-4336-8B49-295CDE0600EF}"/>
                </a:ext>
              </a:extLst>
            </p:cNvPr>
            <p:cNvSpPr txBox="1"/>
            <p:nvPr/>
          </p:nvSpPr>
          <p:spPr>
            <a:xfrm rot="16200000">
              <a:off x="5797401" y="809211"/>
              <a:ext cx="806725" cy="307777"/>
            </a:xfrm>
            <a:prstGeom prst="rect">
              <a:avLst/>
            </a:prstGeom>
            <a:solidFill>
              <a:schemeClr val="bg1"/>
            </a:solidFill>
          </p:spPr>
          <p:txBody>
            <a:bodyPr wrap="square" rtlCol="0">
              <a:spAutoFit/>
            </a:bodyPr>
            <a:lstStyle/>
            <a:p>
              <a:r>
                <a:rPr lang="en-US" sz="1400" dirty="0"/>
                <a:t>Temp</a:t>
              </a:r>
              <a:endParaRPr lang="en-AU" sz="1400" dirty="0"/>
            </a:p>
          </p:txBody>
        </p:sp>
      </p:grpSp>
    </p:spTree>
    <p:extLst>
      <p:ext uri="{BB962C8B-B14F-4D97-AF65-F5344CB8AC3E}">
        <p14:creationId xmlns:p14="http://schemas.microsoft.com/office/powerpoint/2010/main" val="626113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4C77D-75C4-4683-8501-7603E93758F7}"/>
              </a:ext>
            </a:extLst>
          </p:cNvPr>
          <p:cNvSpPr>
            <a:spLocks noGrp="1"/>
          </p:cNvSpPr>
          <p:nvPr>
            <p:ph type="title"/>
          </p:nvPr>
        </p:nvSpPr>
        <p:spPr/>
        <p:txBody>
          <a:bodyPr/>
          <a:lstStyle/>
          <a:p>
            <a:r>
              <a:rPr lang="en-AU" dirty="0"/>
              <a:t>Interactions</a:t>
            </a:r>
          </a:p>
        </p:txBody>
      </p:sp>
      <p:pic>
        <p:nvPicPr>
          <p:cNvPr id="4" name="Picture 3">
            <a:extLst>
              <a:ext uri="{FF2B5EF4-FFF2-40B4-BE49-F238E27FC236}">
                <a16:creationId xmlns:a16="http://schemas.microsoft.com/office/drawing/2014/main" id="{6865223C-EDD5-4E12-9D52-0C3DE719532F}"/>
              </a:ext>
            </a:extLst>
          </p:cNvPr>
          <p:cNvPicPr>
            <a:picLocks noChangeAspect="1"/>
          </p:cNvPicPr>
          <p:nvPr/>
        </p:nvPicPr>
        <p:blipFill>
          <a:blip r:embed="rId2"/>
          <a:stretch>
            <a:fillRect/>
          </a:stretch>
        </p:blipFill>
        <p:spPr>
          <a:xfrm>
            <a:off x="225457" y="1515850"/>
            <a:ext cx="7570510" cy="4977025"/>
          </a:xfrm>
          <a:prstGeom prst="rect">
            <a:avLst/>
          </a:prstGeom>
        </p:spPr>
      </p:pic>
      <p:pic>
        <p:nvPicPr>
          <p:cNvPr id="5" name="Picture 4">
            <a:extLst>
              <a:ext uri="{FF2B5EF4-FFF2-40B4-BE49-F238E27FC236}">
                <a16:creationId xmlns:a16="http://schemas.microsoft.com/office/drawing/2014/main" id="{A03524B0-E989-437B-B1F1-FC20F1543C83}"/>
              </a:ext>
            </a:extLst>
          </p:cNvPr>
          <p:cNvPicPr>
            <a:picLocks noChangeAspect="1"/>
          </p:cNvPicPr>
          <p:nvPr/>
        </p:nvPicPr>
        <p:blipFill>
          <a:blip r:embed="rId3"/>
          <a:stretch>
            <a:fillRect/>
          </a:stretch>
        </p:blipFill>
        <p:spPr>
          <a:xfrm>
            <a:off x="8292298" y="901171"/>
            <a:ext cx="2793623" cy="2428821"/>
          </a:xfrm>
          <a:prstGeom prst="rect">
            <a:avLst/>
          </a:prstGeom>
        </p:spPr>
      </p:pic>
      <p:pic>
        <p:nvPicPr>
          <p:cNvPr id="6" name="Picture 5">
            <a:extLst>
              <a:ext uri="{FF2B5EF4-FFF2-40B4-BE49-F238E27FC236}">
                <a16:creationId xmlns:a16="http://schemas.microsoft.com/office/drawing/2014/main" id="{49BDAF2D-8C49-4F6F-AD4C-130A42499930}"/>
              </a:ext>
            </a:extLst>
          </p:cNvPr>
          <p:cNvPicPr>
            <a:picLocks noChangeAspect="1"/>
          </p:cNvPicPr>
          <p:nvPr/>
        </p:nvPicPr>
        <p:blipFill>
          <a:blip r:embed="rId4"/>
          <a:stretch>
            <a:fillRect/>
          </a:stretch>
        </p:blipFill>
        <p:spPr>
          <a:xfrm>
            <a:off x="8393758" y="3429000"/>
            <a:ext cx="2960042" cy="2641862"/>
          </a:xfrm>
          <a:prstGeom prst="rect">
            <a:avLst/>
          </a:prstGeom>
        </p:spPr>
      </p:pic>
      <p:cxnSp>
        <p:nvCxnSpPr>
          <p:cNvPr id="7" name="Straight Connector 6">
            <a:extLst>
              <a:ext uri="{FF2B5EF4-FFF2-40B4-BE49-F238E27FC236}">
                <a16:creationId xmlns:a16="http://schemas.microsoft.com/office/drawing/2014/main" id="{0FAA9CF6-3F8F-4C21-BA78-F3881FBDDA5E}"/>
              </a:ext>
            </a:extLst>
          </p:cNvPr>
          <p:cNvCxnSpPr/>
          <p:nvPr/>
        </p:nvCxnSpPr>
        <p:spPr>
          <a:xfrm>
            <a:off x="1564849" y="2997724"/>
            <a:ext cx="48076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58BBDE5-BCF1-4861-B10E-10F42A5B781E}"/>
              </a:ext>
            </a:extLst>
          </p:cNvPr>
          <p:cNvCxnSpPr/>
          <p:nvPr/>
        </p:nvCxnSpPr>
        <p:spPr>
          <a:xfrm>
            <a:off x="3216111" y="2707064"/>
            <a:ext cx="48076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23C7E9-66B0-4391-A32E-7F85CCB56FB8}"/>
              </a:ext>
            </a:extLst>
          </p:cNvPr>
          <p:cNvCxnSpPr/>
          <p:nvPr/>
        </p:nvCxnSpPr>
        <p:spPr>
          <a:xfrm>
            <a:off x="4828094" y="2406334"/>
            <a:ext cx="480767"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6EA437B-67C1-4B52-A553-4970ED1804D1}"/>
              </a:ext>
            </a:extLst>
          </p:cNvPr>
          <p:cNvCxnSpPr/>
          <p:nvPr/>
        </p:nvCxnSpPr>
        <p:spPr>
          <a:xfrm>
            <a:off x="6394515" y="2087393"/>
            <a:ext cx="480767" cy="0"/>
          </a:xfrm>
          <a:prstGeom prst="line">
            <a:avLst/>
          </a:prstGeom>
          <a:ln w="38100">
            <a:solidFill>
              <a:srgbClr val="FF99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056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367096D-E66D-48DB-BF44-8AB1B2BCD6D6}"/>
              </a:ext>
            </a:extLst>
          </p:cNvPr>
          <p:cNvGrpSpPr/>
          <p:nvPr/>
        </p:nvGrpSpPr>
        <p:grpSpPr>
          <a:xfrm>
            <a:off x="196164" y="826967"/>
            <a:ext cx="4215580" cy="5204065"/>
            <a:chOff x="1676173" y="1352443"/>
            <a:chExt cx="3364251" cy="4153113"/>
          </a:xfrm>
        </p:grpSpPr>
        <p:pic>
          <p:nvPicPr>
            <p:cNvPr id="4" name="Picture 3">
              <a:extLst>
                <a:ext uri="{FF2B5EF4-FFF2-40B4-BE49-F238E27FC236}">
                  <a16:creationId xmlns:a16="http://schemas.microsoft.com/office/drawing/2014/main" id="{925437C6-8C62-4A1A-9FC5-0753C44A73A3}"/>
                </a:ext>
              </a:extLst>
            </p:cNvPr>
            <p:cNvPicPr>
              <a:picLocks noChangeAspect="1"/>
            </p:cNvPicPr>
            <p:nvPr/>
          </p:nvPicPr>
          <p:blipFill rotWithShape="1">
            <a:blip r:embed="rId2"/>
            <a:srcRect r="65854"/>
            <a:stretch/>
          </p:blipFill>
          <p:spPr>
            <a:xfrm>
              <a:off x="1676173" y="1352443"/>
              <a:ext cx="3018375" cy="4153113"/>
            </a:xfrm>
            <a:prstGeom prst="rect">
              <a:avLst/>
            </a:prstGeom>
          </p:spPr>
        </p:pic>
        <p:pic>
          <p:nvPicPr>
            <p:cNvPr id="6" name="Picture 5">
              <a:extLst>
                <a:ext uri="{FF2B5EF4-FFF2-40B4-BE49-F238E27FC236}">
                  <a16:creationId xmlns:a16="http://schemas.microsoft.com/office/drawing/2014/main" id="{D02F940F-354D-4B42-BC08-272D0814EFE6}"/>
                </a:ext>
              </a:extLst>
            </p:cNvPr>
            <p:cNvPicPr>
              <a:picLocks noChangeAspect="1"/>
            </p:cNvPicPr>
            <p:nvPr/>
          </p:nvPicPr>
          <p:blipFill rotWithShape="1">
            <a:blip r:embed="rId2"/>
            <a:srcRect l="95021"/>
            <a:stretch/>
          </p:blipFill>
          <p:spPr>
            <a:xfrm>
              <a:off x="4600279" y="1352443"/>
              <a:ext cx="440145" cy="4153113"/>
            </a:xfrm>
            <a:prstGeom prst="rect">
              <a:avLst/>
            </a:prstGeom>
          </p:spPr>
        </p:pic>
      </p:grpSp>
      <p:pic>
        <p:nvPicPr>
          <p:cNvPr id="8" name="Picture 7">
            <a:extLst>
              <a:ext uri="{FF2B5EF4-FFF2-40B4-BE49-F238E27FC236}">
                <a16:creationId xmlns:a16="http://schemas.microsoft.com/office/drawing/2014/main" id="{0FB3EAF0-F3CB-4D8A-9363-F1A96C671C8F}"/>
              </a:ext>
            </a:extLst>
          </p:cNvPr>
          <p:cNvPicPr>
            <a:picLocks noChangeAspect="1"/>
          </p:cNvPicPr>
          <p:nvPr/>
        </p:nvPicPr>
        <p:blipFill rotWithShape="1">
          <a:blip r:embed="rId3"/>
          <a:srcRect t="3502"/>
          <a:stretch/>
        </p:blipFill>
        <p:spPr>
          <a:xfrm>
            <a:off x="5189715" y="3071557"/>
            <a:ext cx="6806121" cy="1904213"/>
          </a:xfrm>
          <a:prstGeom prst="rect">
            <a:avLst/>
          </a:prstGeom>
        </p:spPr>
      </p:pic>
      <p:pic>
        <p:nvPicPr>
          <p:cNvPr id="9" name="Picture 8">
            <a:extLst>
              <a:ext uri="{FF2B5EF4-FFF2-40B4-BE49-F238E27FC236}">
                <a16:creationId xmlns:a16="http://schemas.microsoft.com/office/drawing/2014/main" id="{F46EAD2D-E5F6-43CF-9447-FE42AF44C2B1}"/>
              </a:ext>
            </a:extLst>
          </p:cNvPr>
          <p:cNvPicPr>
            <a:picLocks noChangeAspect="1"/>
          </p:cNvPicPr>
          <p:nvPr/>
        </p:nvPicPr>
        <p:blipFill>
          <a:blip r:embed="rId4"/>
          <a:stretch>
            <a:fillRect/>
          </a:stretch>
        </p:blipFill>
        <p:spPr>
          <a:xfrm>
            <a:off x="5189715" y="4926499"/>
            <a:ext cx="6659981" cy="1849250"/>
          </a:xfrm>
          <a:prstGeom prst="rect">
            <a:avLst/>
          </a:prstGeom>
        </p:spPr>
      </p:pic>
      <p:pic>
        <p:nvPicPr>
          <p:cNvPr id="2" name="Picture 1">
            <a:extLst>
              <a:ext uri="{FF2B5EF4-FFF2-40B4-BE49-F238E27FC236}">
                <a16:creationId xmlns:a16="http://schemas.microsoft.com/office/drawing/2014/main" id="{C16506DE-0450-45C3-8893-EEB05B0D3522}"/>
              </a:ext>
            </a:extLst>
          </p:cNvPr>
          <p:cNvPicPr>
            <a:picLocks noChangeAspect="1"/>
          </p:cNvPicPr>
          <p:nvPr/>
        </p:nvPicPr>
        <p:blipFill>
          <a:blip r:embed="rId5"/>
          <a:stretch>
            <a:fillRect/>
          </a:stretch>
        </p:blipFill>
        <p:spPr>
          <a:xfrm>
            <a:off x="5189714" y="1154612"/>
            <a:ext cx="6806121" cy="1846564"/>
          </a:xfrm>
          <a:prstGeom prst="rect">
            <a:avLst/>
          </a:prstGeom>
        </p:spPr>
      </p:pic>
    </p:spTree>
    <p:extLst>
      <p:ext uri="{BB962C8B-B14F-4D97-AF65-F5344CB8AC3E}">
        <p14:creationId xmlns:p14="http://schemas.microsoft.com/office/powerpoint/2010/main" val="815972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9C55A-6862-4AA1-8121-32B2E472A9C3}"/>
              </a:ext>
            </a:extLst>
          </p:cNvPr>
          <p:cNvPicPr>
            <a:picLocks noChangeAspect="1"/>
          </p:cNvPicPr>
          <p:nvPr/>
        </p:nvPicPr>
        <p:blipFill>
          <a:blip r:embed="rId2"/>
          <a:stretch>
            <a:fillRect/>
          </a:stretch>
        </p:blipFill>
        <p:spPr>
          <a:xfrm>
            <a:off x="725165" y="1057611"/>
            <a:ext cx="10741669" cy="4485350"/>
          </a:xfrm>
          <a:prstGeom prst="rect">
            <a:avLst/>
          </a:prstGeom>
        </p:spPr>
      </p:pic>
      <p:sp>
        <p:nvSpPr>
          <p:cNvPr id="5" name="Title 1">
            <a:extLst>
              <a:ext uri="{FF2B5EF4-FFF2-40B4-BE49-F238E27FC236}">
                <a16:creationId xmlns:a16="http://schemas.microsoft.com/office/drawing/2014/main" id="{0853F6BF-05A7-4231-8DEC-766438F6D28A}"/>
              </a:ext>
            </a:extLst>
          </p:cNvPr>
          <p:cNvSpPr>
            <a:spLocks noGrp="1"/>
          </p:cNvSpPr>
          <p:nvPr>
            <p:ph type="title"/>
          </p:nvPr>
        </p:nvSpPr>
        <p:spPr>
          <a:xfrm>
            <a:off x="725079" y="64982"/>
            <a:ext cx="10515600" cy="1325563"/>
          </a:xfrm>
        </p:spPr>
        <p:txBody>
          <a:bodyPr/>
          <a:lstStyle/>
          <a:p>
            <a:r>
              <a:rPr lang="en-AU" dirty="0"/>
              <a:t>NAs in fluorescence</a:t>
            </a:r>
          </a:p>
        </p:txBody>
      </p:sp>
    </p:spTree>
    <p:extLst>
      <p:ext uri="{BB962C8B-B14F-4D97-AF65-F5344CB8AC3E}">
        <p14:creationId xmlns:p14="http://schemas.microsoft.com/office/powerpoint/2010/main" val="2940117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367096D-E66D-48DB-BF44-8AB1B2BCD6D6}"/>
              </a:ext>
            </a:extLst>
          </p:cNvPr>
          <p:cNvGrpSpPr/>
          <p:nvPr/>
        </p:nvGrpSpPr>
        <p:grpSpPr>
          <a:xfrm>
            <a:off x="196164" y="826967"/>
            <a:ext cx="4215580" cy="5204065"/>
            <a:chOff x="1676173" y="1352443"/>
            <a:chExt cx="3364251" cy="4153113"/>
          </a:xfrm>
        </p:grpSpPr>
        <p:pic>
          <p:nvPicPr>
            <p:cNvPr id="4" name="Picture 3">
              <a:extLst>
                <a:ext uri="{FF2B5EF4-FFF2-40B4-BE49-F238E27FC236}">
                  <a16:creationId xmlns:a16="http://schemas.microsoft.com/office/drawing/2014/main" id="{925437C6-8C62-4A1A-9FC5-0753C44A73A3}"/>
                </a:ext>
              </a:extLst>
            </p:cNvPr>
            <p:cNvPicPr>
              <a:picLocks noChangeAspect="1"/>
            </p:cNvPicPr>
            <p:nvPr/>
          </p:nvPicPr>
          <p:blipFill rotWithShape="1">
            <a:blip r:embed="rId2"/>
            <a:srcRect r="65854"/>
            <a:stretch/>
          </p:blipFill>
          <p:spPr>
            <a:xfrm>
              <a:off x="1676173" y="1352443"/>
              <a:ext cx="3018375" cy="4153113"/>
            </a:xfrm>
            <a:prstGeom prst="rect">
              <a:avLst/>
            </a:prstGeom>
          </p:spPr>
        </p:pic>
        <p:pic>
          <p:nvPicPr>
            <p:cNvPr id="6" name="Picture 5">
              <a:extLst>
                <a:ext uri="{FF2B5EF4-FFF2-40B4-BE49-F238E27FC236}">
                  <a16:creationId xmlns:a16="http://schemas.microsoft.com/office/drawing/2014/main" id="{D02F940F-354D-4B42-BC08-272D0814EFE6}"/>
                </a:ext>
              </a:extLst>
            </p:cNvPr>
            <p:cNvPicPr>
              <a:picLocks noChangeAspect="1"/>
            </p:cNvPicPr>
            <p:nvPr/>
          </p:nvPicPr>
          <p:blipFill rotWithShape="1">
            <a:blip r:embed="rId2"/>
            <a:srcRect l="95021"/>
            <a:stretch/>
          </p:blipFill>
          <p:spPr>
            <a:xfrm>
              <a:off x="4600279" y="1352443"/>
              <a:ext cx="440145" cy="4153113"/>
            </a:xfrm>
            <a:prstGeom prst="rect">
              <a:avLst/>
            </a:prstGeom>
          </p:spPr>
        </p:pic>
      </p:grpSp>
      <p:pic>
        <p:nvPicPr>
          <p:cNvPr id="3" name="Picture 2">
            <a:extLst>
              <a:ext uri="{FF2B5EF4-FFF2-40B4-BE49-F238E27FC236}">
                <a16:creationId xmlns:a16="http://schemas.microsoft.com/office/drawing/2014/main" id="{D2C89689-2509-44B0-AFEE-A822AABFC0A2}"/>
              </a:ext>
            </a:extLst>
          </p:cNvPr>
          <p:cNvPicPr>
            <a:picLocks noChangeAspect="1"/>
          </p:cNvPicPr>
          <p:nvPr/>
        </p:nvPicPr>
        <p:blipFill>
          <a:blip r:embed="rId3"/>
          <a:stretch>
            <a:fillRect/>
          </a:stretch>
        </p:blipFill>
        <p:spPr>
          <a:xfrm>
            <a:off x="4767557" y="2290713"/>
            <a:ext cx="7228279" cy="2009743"/>
          </a:xfrm>
          <a:prstGeom prst="rect">
            <a:avLst/>
          </a:prstGeom>
        </p:spPr>
      </p:pic>
      <p:sp>
        <p:nvSpPr>
          <p:cNvPr id="10" name="Title 1">
            <a:extLst>
              <a:ext uri="{FF2B5EF4-FFF2-40B4-BE49-F238E27FC236}">
                <a16:creationId xmlns:a16="http://schemas.microsoft.com/office/drawing/2014/main" id="{544A982D-A92D-4B41-86F8-DC6CBE4928C1}"/>
              </a:ext>
            </a:extLst>
          </p:cNvPr>
          <p:cNvSpPr>
            <a:spLocks noGrp="1"/>
          </p:cNvSpPr>
          <p:nvPr>
            <p:ph type="title"/>
          </p:nvPr>
        </p:nvSpPr>
        <p:spPr>
          <a:xfrm>
            <a:off x="4250703" y="-87361"/>
            <a:ext cx="10515600" cy="1325563"/>
          </a:xfrm>
        </p:spPr>
        <p:txBody>
          <a:bodyPr/>
          <a:lstStyle/>
          <a:p>
            <a:r>
              <a:rPr lang="en-AU" dirty="0"/>
              <a:t>NAs in </a:t>
            </a:r>
            <a:r>
              <a:rPr lang="en-AU" dirty="0" err="1"/>
              <a:t>Vbin</a:t>
            </a:r>
            <a:endParaRPr lang="en-AU" dirty="0"/>
          </a:p>
        </p:txBody>
      </p:sp>
    </p:spTree>
    <p:extLst>
      <p:ext uri="{BB962C8B-B14F-4D97-AF65-F5344CB8AC3E}">
        <p14:creationId xmlns:p14="http://schemas.microsoft.com/office/powerpoint/2010/main" val="3344921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F943A-FCC3-45F4-8EBC-B80DD8FF85C5}"/>
              </a:ext>
            </a:extLst>
          </p:cNvPr>
          <p:cNvSpPr>
            <a:spLocks noGrp="1"/>
          </p:cNvSpPr>
          <p:nvPr>
            <p:ph type="title"/>
          </p:nvPr>
        </p:nvSpPr>
        <p:spPr/>
        <p:txBody>
          <a:bodyPr/>
          <a:lstStyle/>
          <a:p>
            <a:r>
              <a:rPr lang="en-AU" dirty="0"/>
              <a:t>NAs in </a:t>
            </a:r>
            <a:r>
              <a:rPr lang="en-AU" dirty="0" err="1"/>
              <a:t>Vbin</a:t>
            </a:r>
            <a:endParaRPr lang="en-AU" dirty="0"/>
          </a:p>
        </p:txBody>
      </p:sp>
      <p:pic>
        <p:nvPicPr>
          <p:cNvPr id="4" name="Content Placeholder 3">
            <a:extLst>
              <a:ext uri="{FF2B5EF4-FFF2-40B4-BE49-F238E27FC236}">
                <a16:creationId xmlns:a16="http://schemas.microsoft.com/office/drawing/2014/main" id="{19EEED8B-861C-46D9-8286-7F73CF598319}"/>
              </a:ext>
            </a:extLst>
          </p:cNvPr>
          <p:cNvPicPr>
            <a:picLocks noGrp="1" noChangeAspect="1"/>
          </p:cNvPicPr>
          <p:nvPr>
            <p:ph idx="1"/>
          </p:nvPr>
        </p:nvPicPr>
        <p:blipFill>
          <a:blip r:embed="rId2"/>
          <a:stretch>
            <a:fillRect/>
          </a:stretch>
        </p:blipFill>
        <p:spPr>
          <a:xfrm>
            <a:off x="1083297" y="1452660"/>
            <a:ext cx="9342748" cy="4500631"/>
          </a:xfrm>
          <a:prstGeom prst="rect">
            <a:avLst/>
          </a:prstGeom>
        </p:spPr>
      </p:pic>
    </p:spTree>
    <p:extLst>
      <p:ext uri="{BB962C8B-B14F-4D97-AF65-F5344CB8AC3E}">
        <p14:creationId xmlns:p14="http://schemas.microsoft.com/office/powerpoint/2010/main" val="3896841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3D32E-CFB4-4A94-8EA0-0AB343957952}"/>
              </a:ext>
            </a:extLst>
          </p:cNvPr>
          <p:cNvSpPr>
            <a:spLocks noGrp="1"/>
          </p:cNvSpPr>
          <p:nvPr>
            <p:ph type="title"/>
          </p:nvPr>
        </p:nvSpPr>
        <p:spPr>
          <a:xfrm>
            <a:off x="725079" y="64982"/>
            <a:ext cx="10515600" cy="1325563"/>
          </a:xfrm>
        </p:spPr>
        <p:txBody>
          <a:bodyPr/>
          <a:lstStyle/>
          <a:p>
            <a:r>
              <a:rPr lang="en-AU" dirty="0"/>
              <a:t>NAs in NBSS slope</a:t>
            </a:r>
          </a:p>
        </p:txBody>
      </p:sp>
      <p:pic>
        <p:nvPicPr>
          <p:cNvPr id="9" name="Picture 8">
            <a:extLst>
              <a:ext uri="{FF2B5EF4-FFF2-40B4-BE49-F238E27FC236}">
                <a16:creationId xmlns:a16="http://schemas.microsoft.com/office/drawing/2014/main" id="{3CAD5B6B-9084-4D01-BFE8-6BF2E10D881F}"/>
              </a:ext>
            </a:extLst>
          </p:cNvPr>
          <p:cNvPicPr>
            <a:picLocks noChangeAspect="1"/>
          </p:cNvPicPr>
          <p:nvPr/>
        </p:nvPicPr>
        <p:blipFill>
          <a:blip r:embed="rId2"/>
          <a:stretch>
            <a:fillRect/>
          </a:stretch>
        </p:blipFill>
        <p:spPr>
          <a:xfrm>
            <a:off x="725079" y="1240093"/>
            <a:ext cx="10897928" cy="4519684"/>
          </a:xfrm>
          <a:prstGeom prst="rect">
            <a:avLst/>
          </a:prstGeom>
        </p:spPr>
      </p:pic>
    </p:spTree>
    <p:extLst>
      <p:ext uri="{BB962C8B-B14F-4D97-AF65-F5344CB8AC3E}">
        <p14:creationId xmlns:p14="http://schemas.microsoft.com/office/powerpoint/2010/main" val="19527678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DF138-B696-4685-BA59-51AB63171647}"/>
              </a:ext>
            </a:extLst>
          </p:cNvPr>
          <p:cNvSpPr>
            <a:spLocks noGrp="1"/>
          </p:cNvSpPr>
          <p:nvPr>
            <p:ph type="title"/>
          </p:nvPr>
        </p:nvSpPr>
        <p:spPr/>
        <p:txBody>
          <a:bodyPr/>
          <a:lstStyle/>
          <a:p>
            <a:r>
              <a:rPr lang="en-AU" dirty="0"/>
              <a:t>Approach</a:t>
            </a:r>
          </a:p>
        </p:txBody>
      </p:sp>
      <p:sp>
        <p:nvSpPr>
          <p:cNvPr id="3" name="Content Placeholder 2">
            <a:extLst>
              <a:ext uri="{FF2B5EF4-FFF2-40B4-BE49-F238E27FC236}">
                <a16:creationId xmlns:a16="http://schemas.microsoft.com/office/drawing/2014/main" id="{6309ADF9-C20E-43D1-B3E5-C5E4A6453A8C}"/>
              </a:ext>
            </a:extLst>
          </p:cNvPr>
          <p:cNvSpPr>
            <a:spLocks noGrp="1"/>
          </p:cNvSpPr>
          <p:nvPr>
            <p:ph idx="1"/>
          </p:nvPr>
        </p:nvSpPr>
        <p:spPr>
          <a:xfrm>
            <a:off x="838200" y="1690688"/>
            <a:ext cx="10515600" cy="4351338"/>
          </a:xfrm>
        </p:spPr>
        <p:txBody>
          <a:bodyPr>
            <a:normAutofit fontScale="92500" lnSpcReduction="10000"/>
          </a:bodyPr>
          <a:lstStyle/>
          <a:p>
            <a:r>
              <a:rPr lang="en-AU" dirty="0"/>
              <a:t>No interactions (?) </a:t>
            </a:r>
          </a:p>
          <a:p>
            <a:r>
              <a:rPr lang="en-AU" dirty="0"/>
              <a:t>Want to keep as much data as possible, although this precludes use of AIC</a:t>
            </a:r>
          </a:p>
          <a:p>
            <a:r>
              <a:rPr lang="en-AU" dirty="0"/>
              <a:t>Present full models (i.e. no model selection)</a:t>
            </a:r>
          </a:p>
          <a:p>
            <a:pPr lvl="1"/>
            <a:r>
              <a:rPr lang="en-AU" sz="1600" dirty="0"/>
              <a:t>“</a:t>
            </a:r>
            <a:r>
              <a:rPr lang="en-AU" sz="1600" i="1" dirty="0"/>
              <a:t>the authors of this book prefer to present the full model without prior model selection. The crucial condition is that there be no collinearity. This is most practical for models with fewer than 10 covariates</a:t>
            </a:r>
          </a:p>
          <a:p>
            <a:pPr lvl="1"/>
            <a:r>
              <a:rPr lang="en-AU" sz="1600" i="1" dirty="0"/>
              <a:t>….this means that we present a model in which some of the covariates may be non-significant</a:t>
            </a:r>
            <a:r>
              <a:rPr lang="en-AU" sz="1600" dirty="0"/>
              <a:t>” (</a:t>
            </a:r>
            <a:r>
              <a:rPr lang="en-AU" sz="1600" dirty="0" err="1"/>
              <a:t>Zuur</a:t>
            </a:r>
            <a:r>
              <a:rPr lang="en-AU" sz="1600" dirty="0"/>
              <a:t> et al 2012).</a:t>
            </a:r>
          </a:p>
          <a:p>
            <a:r>
              <a:rPr lang="en-AU" dirty="0"/>
              <a:t>Reminder of what’s left:</a:t>
            </a:r>
          </a:p>
          <a:p>
            <a:pPr lvl="1"/>
            <a:r>
              <a:rPr lang="pt-BR" sz="2200" dirty="0">
                <a:highlight>
                  <a:srgbClr val="FFFF00"/>
                </a:highlight>
              </a:rPr>
              <a:t>Temperature</a:t>
            </a:r>
          </a:p>
          <a:p>
            <a:pPr lvl="1"/>
            <a:r>
              <a:rPr lang="pt-BR" sz="2200" dirty="0">
                <a:highlight>
                  <a:srgbClr val="FFFF00"/>
                </a:highlight>
              </a:rPr>
              <a:t>Fluorescence</a:t>
            </a:r>
            <a:r>
              <a:rPr lang="pt-BR" sz="2200" dirty="0"/>
              <a:t> – has na’s</a:t>
            </a:r>
          </a:p>
          <a:p>
            <a:pPr lvl="1"/>
            <a:r>
              <a:rPr lang="pt-BR" sz="2200" dirty="0">
                <a:highlight>
                  <a:srgbClr val="FFFF00"/>
                </a:highlight>
              </a:rPr>
              <a:t>Bathymetry</a:t>
            </a:r>
            <a:endParaRPr lang="pt-BR" sz="2200" dirty="0"/>
          </a:p>
          <a:p>
            <a:pPr lvl="1"/>
            <a:r>
              <a:rPr lang="pt-BR" sz="2200" dirty="0"/>
              <a:t>Sample </a:t>
            </a:r>
            <a:r>
              <a:rPr lang="pt-BR" sz="2200" dirty="0">
                <a:highlight>
                  <a:srgbClr val="FFFF00"/>
                </a:highlight>
              </a:rPr>
              <a:t>depth bin</a:t>
            </a:r>
          </a:p>
          <a:p>
            <a:pPr lvl="1"/>
            <a:r>
              <a:rPr lang="pt-BR" sz="2200" dirty="0">
                <a:highlight>
                  <a:srgbClr val="FFFF00"/>
                </a:highlight>
              </a:rPr>
              <a:t>site</a:t>
            </a:r>
          </a:p>
          <a:p>
            <a:pPr lvl="1"/>
            <a:r>
              <a:rPr lang="pt-BR" sz="2200" dirty="0"/>
              <a:t>Transect sample </a:t>
            </a:r>
            <a:r>
              <a:rPr lang="pt-BR" sz="2200" dirty="0">
                <a:highlight>
                  <a:srgbClr val="FFFF00"/>
                </a:highlight>
              </a:rPr>
              <a:t>depth bin</a:t>
            </a:r>
            <a:r>
              <a:rPr lang="pt-BR" sz="2200" dirty="0"/>
              <a:t> ~ </a:t>
            </a:r>
            <a:r>
              <a:rPr lang="pt-BR" sz="2200" dirty="0">
                <a:highlight>
                  <a:srgbClr val="FFFF00"/>
                </a:highlight>
              </a:rPr>
              <a:t>longitude</a:t>
            </a:r>
            <a:r>
              <a:rPr lang="pt-BR" sz="2200" dirty="0"/>
              <a:t> ~ </a:t>
            </a:r>
            <a:r>
              <a:rPr lang="pt-BR" sz="2200" dirty="0">
                <a:highlight>
                  <a:srgbClr val="FFFF00"/>
                </a:highlight>
              </a:rPr>
              <a:t>site</a:t>
            </a:r>
            <a:r>
              <a:rPr lang="pt-BR" sz="2200" dirty="0"/>
              <a:t> in spatial correlation term</a:t>
            </a:r>
          </a:p>
          <a:p>
            <a:endParaRPr lang="en-AU" dirty="0"/>
          </a:p>
          <a:p>
            <a:endParaRPr lang="en-AU" dirty="0"/>
          </a:p>
        </p:txBody>
      </p:sp>
    </p:spTree>
    <p:extLst>
      <p:ext uri="{BB962C8B-B14F-4D97-AF65-F5344CB8AC3E}">
        <p14:creationId xmlns:p14="http://schemas.microsoft.com/office/powerpoint/2010/main" val="1096692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Key deliverables during the funding period include:</a:t>
            </a:r>
            <a:br>
              <a:rPr lang="en-AU" dirty="0"/>
            </a:br>
            <a:endParaRPr lang="en-AU" dirty="0"/>
          </a:p>
        </p:txBody>
      </p:sp>
      <p:sp>
        <p:nvSpPr>
          <p:cNvPr id="3" name="Content Placeholder 2"/>
          <p:cNvSpPr>
            <a:spLocks noGrp="1"/>
          </p:cNvSpPr>
          <p:nvPr>
            <p:ph idx="1"/>
          </p:nvPr>
        </p:nvSpPr>
        <p:spPr/>
        <p:txBody>
          <a:bodyPr/>
          <a:lstStyle/>
          <a:p>
            <a:endParaRPr lang="en-AU" dirty="0"/>
          </a:p>
          <a:p>
            <a:pPr lvl="0"/>
            <a:r>
              <a:rPr lang="en-AU" b="1" dirty="0"/>
              <a:t>Creation of models for predicting the movement of key animals in NSW waters</a:t>
            </a:r>
          </a:p>
          <a:p>
            <a:pPr lvl="1"/>
            <a:r>
              <a:rPr lang="en-AU" b="1" dirty="0"/>
              <a:t>Use the Coffs WERA radar, and Newcastle CODAR radar?</a:t>
            </a:r>
          </a:p>
          <a:p>
            <a:pPr lvl="1"/>
            <a:r>
              <a:rPr lang="en-AU" b="1" u="sng" dirty="0"/>
              <a:t>Therefore quantify “inner shelf water” – i.e. coastal oceanography</a:t>
            </a:r>
          </a:p>
          <a:p>
            <a:pPr lvl="0"/>
            <a:r>
              <a:rPr lang="en-AU" dirty="0"/>
              <a:t>Identification of the oceanographic drivers of microbial productivity and the subsequent effects on NSW marine ecosystems</a:t>
            </a:r>
          </a:p>
          <a:p>
            <a:r>
              <a:rPr lang="en-AU" dirty="0"/>
              <a:t>Improved delivery of monitoring data to facilitate rapid assessments </a:t>
            </a:r>
          </a:p>
        </p:txBody>
      </p:sp>
    </p:spTree>
    <p:extLst>
      <p:ext uri="{BB962C8B-B14F-4D97-AF65-F5344CB8AC3E}">
        <p14:creationId xmlns:p14="http://schemas.microsoft.com/office/powerpoint/2010/main" val="27343020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0F6F-37DE-4EA4-9D3D-52239067E0ED}"/>
              </a:ext>
            </a:extLst>
          </p:cNvPr>
          <p:cNvSpPr>
            <a:spLocks noGrp="1"/>
          </p:cNvSpPr>
          <p:nvPr>
            <p:ph type="title"/>
          </p:nvPr>
        </p:nvSpPr>
        <p:spPr>
          <a:xfrm>
            <a:off x="838200" y="120028"/>
            <a:ext cx="10515600" cy="1325563"/>
          </a:xfrm>
        </p:spPr>
        <p:txBody>
          <a:bodyPr/>
          <a:lstStyle/>
          <a:p>
            <a:r>
              <a:rPr lang="en-AU" dirty="0"/>
              <a:t>Step1: linear models (biomass example)</a:t>
            </a:r>
          </a:p>
        </p:txBody>
      </p:sp>
      <p:sp>
        <p:nvSpPr>
          <p:cNvPr id="3" name="Content Placeholder 2">
            <a:extLst>
              <a:ext uri="{FF2B5EF4-FFF2-40B4-BE49-F238E27FC236}">
                <a16:creationId xmlns:a16="http://schemas.microsoft.com/office/drawing/2014/main" id="{97569B84-F9C4-4FB2-B4CE-109E855FB961}"/>
              </a:ext>
            </a:extLst>
          </p:cNvPr>
          <p:cNvSpPr>
            <a:spLocks noGrp="1"/>
          </p:cNvSpPr>
          <p:nvPr>
            <p:ph idx="1"/>
          </p:nvPr>
        </p:nvSpPr>
        <p:spPr>
          <a:xfrm>
            <a:off x="696797" y="1445591"/>
            <a:ext cx="10515600" cy="4351338"/>
          </a:xfrm>
        </p:spPr>
        <p:txBody>
          <a:bodyPr>
            <a:normAutofit/>
          </a:bodyPr>
          <a:lstStyle/>
          <a:p>
            <a:pPr marL="0" indent="0">
              <a:buNone/>
            </a:pPr>
            <a:r>
              <a:rPr lang="en-AU" sz="2000" dirty="0"/>
              <a:t>M1&lt;- </a:t>
            </a:r>
            <a:r>
              <a:rPr lang="en-AU" sz="2000" dirty="0" err="1"/>
              <a:t>lm</a:t>
            </a:r>
            <a:r>
              <a:rPr lang="en-AU" sz="2000" dirty="0"/>
              <a:t>(Biomass~Temp+fluorescence+GA_depth2+Dbin+site2, data=df2)</a:t>
            </a:r>
          </a:p>
          <a:p>
            <a:pPr marL="0" indent="0">
              <a:buNone/>
            </a:pPr>
            <a:endParaRPr lang="en-AU" sz="2000" dirty="0"/>
          </a:p>
          <a:p>
            <a:pPr marL="0" indent="0">
              <a:buNone/>
            </a:pPr>
            <a:endParaRPr lang="en-AU" sz="2000" dirty="0"/>
          </a:p>
        </p:txBody>
      </p:sp>
      <p:pic>
        <p:nvPicPr>
          <p:cNvPr id="4" name="Picture 3">
            <a:extLst>
              <a:ext uri="{FF2B5EF4-FFF2-40B4-BE49-F238E27FC236}">
                <a16:creationId xmlns:a16="http://schemas.microsoft.com/office/drawing/2014/main" id="{9015F914-C1D8-432B-A4E4-03A2AE30EB7B}"/>
              </a:ext>
            </a:extLst>
          </p:cNvPr>
          <p:cNvPicPr>
            <a:picLocks noChangeAspect="1"/>
          </p:cNvPicPr>
          <p:nvPr/>
        </p:nvPicPr>
        <p:blipFill>
          <a:blip r:embed="rId2"/>
          <a:stretch>
            <a:fillRect/>
          </a:stretch>
        </p:blipFill>
        <p:spPr>
          <a:xfrm>
            <a:off x="555394" y="1938780"/>
            <a:ext cx="5492636" cy="4593995"/>
          </a:xfrm>
          <a:prstGeom prst="rect">
            <a:avLst/>
          </a:prstGeom>
        </p:spPr>
      </p:pic>
      <p:pic>
        <p:nvPicPr>
          <p:cNvPr id="5" name="Picture 4">
            <a:extLst>
              <a:ext uri="{FF2B5EF4-FFF2-40B4-BE49-F238E27FC236}">
                <a16:creationId xmlns:a16="http://schemas.microsoft.com/office/drawing/2014/main" id="{3BF5C515-7DD9-4D8C-8909-C36423E38ACF}"/>
              </a:ext>
            </a:extLst>
          </p:cNvPr>
          <p:cNvPicPr>
            <a:picLocks noChangeAspect="1"/>
          </p:cNvPicPr>
          <p:nvPr/>
        </p:nvPicPr>
        <p:blipFill>
          <a:blip r:embed="rId3"/>
          <a:stretch>
            <a:fillRect/>
          </a:stretch>
        </p:blipFill>
        <p:spPr>
          <a:xfrm>
            <a:off x="6462074" y="1931356"/>
            <a:ext cx="4750323" cy="1679595"/>
          </a:xfrm>
          <a:prstGeom prst="rect">
            <a:avLst/>
          </a:prstGeom>
        </p:spPr>
      </p:pic>
      <p:sp>
        <p:nvSpPr>
          <p:cNvPr id="6" name="TextBox 5">
            <a:extLst>
              <a:ext uri="{FF2B5EF4-FFF2-40B4-BE49-F238E27FC236}">
                <a16:creationId xmlns:a16="http://schemas.microsoft.com/office/drawing/2014/main" id="{EAA87284-A951-46B7-BFFF-796268488005}"/>
              </a:ext>
            </a:extLst>
          </p:cNvPr>
          <p:cNvSpPr txBox="1"/>
          <p:nvPr/>
        </p:nvSpPr>
        <p:spPr>
          <a:xfrm>
            <a:off x="6517851" y="5995448"/>
            <a:ext cx="5118755" cy="646331"/>
          </a:xfrm>
          <a:prstGeom prst="rect">
            <a:avLst/>
          </a:prstGeom>
          <a:noFill/>
        </p:spPr>
        <p:txBody>
          <a:bodyPr wrap="square" rtlCol="0">
            <a:spAutoFit/>
          </a:bodyPr>
          <a:lstStyle/>
          <a:p>
            <a:r>
              <a:rPr lang="en-AU" dirty="0"/>
              <a:t>Non-normality, heteroscedasticity, negatived fitted values, non-linear residual patterns</a:t>
            </a:r>
          </a:p>
        </p:txBody>
      </p:sp>
      <p:pic>
        <p:nvPicPr>
          <p:cNvPr id="7" name="Picture 6">
            <a:extLst>
              <a:ext uri="{FF2B5EF4-FFF2-40B4-BE49-F238E27FC236}">
                <a16:creationId xmlns:a16="http://schemas.microsoft.com/office/drawing/2014/main" id="{9C25310C-B1DF-4184-BCB0-3E01AAD7E890}"/>
              </a:ext>
            </a:extLst>
          </p:cNvPr>
          <p:cNvPicPr>
            <a:picLocks noChangeAspect="1"/>
          </p:cNvPicPr>
          <p:nvPr/>
        </p:nvPicPr>
        <p:blipFill>
          <a:blip r:embed="rId4"/>
          <a:stretch>
            <a:fillRect/>
          </a:stretch>
        </p:blipFill>
        <p:spPr>
          <a:xfrm>
            <a:off x="6477784" y="3809470"/>
            <a:ext cx="5147011" cy="1987459"/>
          </a:xfrm>
          <a:prstGeom prst="rect">
            <a:avLst/>
          </a:prstGeom>
        </p:spPr>
      </p:pic>
    </p:spTree>
    <p:extLst>
      <p:ext uri="{BB962C8B-B14F-4D97-AF65-F5344CB8AC3E}">
        <p14:creationId xmlns:p14="http://schemas.microsoft.com/office/powerpoint/2010/main" val="2085047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CD33C-A5ED-4B0C-A75B-28CC1357535F}"/>
              </a:ext>
            </a:extLst>
          </p:cNvPr>
          <p:cNvSpPr>
            <a:spLocks noGrp="1"/>
          </p:cNvSpPr>
          <p:nvPr>
            <p:ph type="title"/>
          </p:nvPr>
        </p:nvSpPr>
        <p:spPr>
          <a:xfrm>
            <a:off x="131190" y="-68508"/>
            <a:ext cx="10515600" cy="1325563"/>
          </a:xfrm>
        </p:spPr>
        <p:txBody>
          <a:bodyPr/>
          <a:lstStyle/>
          <a:p>
            <a:r>
              <a:rPr lang="en-AU" dirty="0"/>
              <a:t>Step2: move to GLM</a:t>
            </a:r>
          </a:p>
        </p:txBody>
      </p:sp>
      <p:sp>
        <p:nvSpPr>
          <p:cNvPr id="3" name="Content Placeholder 2">
            <a:extLst>
              <a:ext uri="{FF2B5EF4-FFF2-40B4-BE49-F238E27FC236}">
                <a16:creationId xmlns:a16="http://schemas.microsoft.com/office/drawing/2014/main" id="{2B962AD3-7852-465F-BE3D-3416592A6C29}"/>
              </a:ext>
            </a:extLst>
          </p:cNvPr>
          <p:cNvSpPr>
            <a:spLocks noGrp="1"/>
          </p:cNvSpPr>
          <p:nvPr>
            <p:ph idx="1"/>
          </p:nvPr>
        </p:nvSpPr>
        <p:spPr>
          <a:xfrm>
            <a:off x="131190" y="986639"/>
            <a:ext cx="10515600" cy="4351338"/>
          </a:xfrm>
        </p:spPr>
        <p:txBody>
          <a:bodyPr>
            <a:normAutofit/>
          </a:bodyPr>
          <a:lstStyle/>
          <a:p>
            <a:pPr>
              <a:lnSpc>
                <a:spcPct val="100000"/>
              </a:lnSpc>
            </a:pPr>
            <a:r>
              <a:rPr lang="en-AU" sz="2000" dirty="0"/>
              <a:t>Gamma distribution for biomass and abundance</a:t>
            </a:r>
          </a:p>
          <a:p>
            <a:pPr>
              <a:lnSpc>
                <a:spcPct val="100000"/>
              </a:lnSpc>
            </a:pPr>
            <a:r>
              <a:rPr lang="en-AU" sz="2000" dirty="0"/>
              <a:t>Gaussian distribution for NBSS slope and intercept</a:t>
            </a:r>
          </a:p>
          <a:p>
            <a:pPr>
              <a:lnSpc>
                <a:spcPct val="100000"/>
              </a:lnSpc>
            </a:pPr>
            <a:r>
              <a:rPr lang="en-AU" sz="2000" dirty="0"/>
              <a:t>M2&lt;- </a:t>
            </a:r>
            <a:r>
              <a:rPr lang="en-AU" sz="2000" dirty="0" err="1"/>
              <a:t>glm</a:t>
            </a:r>
            <a:r>
              <a:rPr lang="en-AU" sz="2000" dirty="0"/>
              <a:t>(Biomass~Temp+fluorescence+GA_depth2+Dbin+site2, data=df2,family=Gamma(link="log"))</a:t>
            </a:r>
          </a:p>
        </p:txBody>
      </p:sp>
      <p:pic>
        <p:nvPicPr>
          <p:cNvPr id="4" name="Picture 3">
            <a:extLst>
              <a:ext uri="{FF2B5EF4-FFF2-40B4-BE49-F238E27FC236}">
                <a16:creationId xmlns:a16="http://schemas.microsoft.com/office/drawing/2014/main" id="{FEB7BF32-CECF-4261-80C8-AB5439744041}"/>
              </a:ext>
            </a:extLst>
          </p:cNvPr>
          <p:cNvPicPr>
            <a:picLocks noChangeAspect="1"/>
          </p:cNvPicPr>
          <p:nvPr/>
        </p:nvPicPr>
        <p:blipFill>
          <a:blip r:embed="rId2"/>
          <a:stretch>
            <a:fillRect/>
          </a:stretch>
        </p:blipFill>
        <p:spPr>
          <a:xfrm>
            <a:off x="440235" y="2828469"/>
            <a:ext cx="4184865" cy="3708591"/>
          </a:xfrm>
          <a:prstGeom prst="rect">
            <a:avLst/>
          </a:prstGeom>
        </p:spPr>
      </p:pic>
      <p:pic>
        <p:nvPicPr>
          <p:cNvPr id="5" name="Picture 4">
            <a:extLst>
              <a:ext uri="{FF2B5EF4-FFF2-40B4-BE49-F238E27FC236}">
                <a16:creationId xmlns:a16="http://schemas.microsoft.com/office/drawing/2014/main" id="{1C35BBB0-997D-4419-838C-6BD9B8238CE9}"/>
              </a:ext>
            </a:extLst>
          </p:cNvPr>
          <p:cNvPicPr>
            <a:picLocks noChangeAspect="1"/>
          </p:cNvPicPr>
          <p:nvPr/>
        </p:nvPicPr>
        <p:blipFill>
          <a:blip r:embed="rId3"/>
          <a:stretch>
            <a:fillRect/>
          </a:stretch>
        </p:blipFill>
        <p:spPr>
          <a:xfrm>
            <a:off x="4934145" y="2382200"/>
            <a:ext cx="6496384" cy="2508379"/>
          </a:xfrm>
          <a:prstGeom prst="rect">
            <a:avLst/>
          </a:prstGeom>
        </p:spPr>
      </p:pic>
      <p:pic>
        <p:nvPicPr>
          <p:cNvPr id="6" name="Picture 5">
            <a:extLst>
              <a:ext uri="{FF2B5EF4-FFF2-40B4-BE49-F238E27FC236}">
                <a16:creationId xmlns:a16="http://schemas.microsoft.com/office/drawing/2014/main" id="{B619C8A9-1EBB-4709-8533-5322CA591B29}"/>
              </a:ext>
            </a:extLst>
          </p:cNvPr>
          <p:cNvPicPr>
            <a:picLocks noChangeAspect="1"/>
          </p:cNvPicPr>
          <p:nvPr/>
        </p:nvPicPr>
        <p:blipFill>
          <a:blip r:embed="rId4"/>
          <a:stretch>
            <a:fillRect/>
          </a:stretch>
        </p:blipFill>
        <p:spPr>
          <a:xfrm>
            <a:off x="5866109" y="4954210"/>
            <a:ext cx="4343623" cy="1701887"/>
          </a:xfrm>
          <a:prstGeom prst="rect">
            <a:avLst/>
          </a:prstGeom>
        </p:spPr>
      </p:pic>
    </p:spTree>
    <p:extLst>
      <p:ext uri="{BB962C8B-B14F-4D97-AF65-F5344CB8AC3E}">
        <p14:creationId xmlns:p14="http://schemas.microsoft.com/office/powerpoint/2010/main" val="3342154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64E41-E2FB-44D9-AA42-F5B49F1CE747}"/>
              </a:ext>
            </a:extLst>
          </p:cNvPr>
          <p:cNvSpPr>
            <a:spLocks noGrp="1"/>
          </p:cNvSpPr>
          <p:nvPr>
            <p:ph type="title"/>
          </p:nvPr>
        </p:nvSpPr>
        <p:spPr>
          <a:xfrm>
            <a:off x="366860" y="0"/>
            <a:ext cx="10515600" cy="1325563"/>
          </a:xfrm>
        </p:spPr>
        <p:txBody>
          <a:bodyPr/>
          <a:lstStyle/>
          <a:p>
            <a:r>
              <a:rPr lang="en-AU" dirty="0"/>
              <a:t>M2 continued</a:t>
            </a:r>
          </a:p>
        </p:txBody>
      </p:sp>
      <p:pic>
        <p:nvPicPr>
          <p:cNvPr id="4" name="Picture 3">
            <a:extLst>
              <a:ext uri="{FF2B5EF4-FFF2-40B4-BE49-F238E27FC236}">
                <a16:creationId xmlns:a16="http://schemas.microsoft.com/office/drawing/2014/main" id="{CDCC4422-0999-4987-9016-EFAFE7AD0180}"/>
              </a:ext>
            </a:extLst>
          </p:cNvPr>
          <p:cNvPicPr>
            <a:picLocks noChangeAspect="1"/>
          </p:cNvPicPr>
          <p:nvPr/>
        </p:nvPicPr>
        <p:blipFill>
          <a:blip r:embed="rId2"/>
          <a:stretch>
            <a:fillRect/>
          </a:stretch>
        </p:blipFill>
        <p:spPr>
          <a:xfrm>
            <a:off x="2226474" y="858505"/>
            <a:ext cx="7134341" cy="5910164"/>
          </a:xfrm>
          <a:prstGeom prst="rect">
            <a:avLst/>
          </a:prstGeom>
        </p:spPr>
      </p:pic>
    </p:spTree>
    <p:extLst>
      <p:ext uri="{BB962C8B-B14F-4D97-AF65-F5344CB8AC3E}">
        <p14:creationId xmlns:p14="http://schemas.microsoft.com/office/powerpoint/2010/main" val="1768210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5BCF3-B7FD-4F51-A663-F9F4FD4D1A86}"/>
              </a:ext>
            </a:extLst>
          </p:cNvPr>
          <p:cNvSpPr>
            <a:spLocks noGrp="1"/>
          </p:cNvSpPr>
          <p:nvPr>
            <p:ph type="title"/>
          </p:nvPr>
        </p:nvSpPr>
        <p:spPr>
          <a:xfrm>
            <a:off x="574250" y="101174"/>
            <a:ext cx="10515600" cy="1325563"/>
          </a:xfrm>
        </p:spPr>
        <p:txBody>
          <a:bodyPr/>
          <a:lstStyle/>
          <a:p>
            <a:r>
              <a:rPr lang="en-AU" dirty="0"/>
              <a:t>Step 3: try cubic polynomial terms</a:t>
            </a:r>
          </a:p>
        </p:txBody>
      </p:sp>
      <p:sp>
        <p:nvSpPr>
          <p:cNvPr id="3" name="Content Placeholder 2">
            <a:extLst>
              <a:ext uri="{FF2B5EF4-FFF2-40B4-BE49-F238E27FC236}">
                <a16:creationId xmlns:a16="http://schemas.microsoft.com/office/drawing/2014/main" id="{60C54CA1-0E68-4B29-9CD4-AFDEF1DB5858}"/>
              </a:ext>
            </a:extLst>
          </p:cNvPr>
          <p:cNvSpPr>
            <a:spLocks noGrp="1"/>
          </p:cNvSpPr>
          <p:nvPr>
            <p:ph idx="1"/>
          </p:nvPr>
        </p:nvSpPr>
        <p:spPr>
          <a:xfrm>
            <a:off x="376287" y="1253330"/>
            <a:ext cx="11473206" cy="5194603"/>
          </a:xfrm>
        </p:spPr>
        <p:txBody>
          <a:bodyPr>
            <a:normAutofit/>
          </a:bodyPr>
          <a:lstStyle/>
          <a:p>
            <a:pPr marL="0" indent="0">
              <a:buNone/>
            </a:pPr>
            <a:r>
              <a:rPr lang="en-AU" sz="2000" dirty="0"/>
              <a:t>M3 &lt;- </a:t>
            </a:r>
            <a:r>
              <a:rPr lang="en-AU" sz="2000" dirty="0" err="1"/>
              <a:t>glm</a:t>
            </a:r>
            <a:r>
              <a:rPr lang="en-AU" sz="2000" dirty="0"/>
              <a:t>(</a:t>
            </a:r>
            <a:r>
              <a:rPr lang="en-AU" sz="2000" dirty="0" err="1"/>
              <a:t>Biomass~poly</a:t>
            </a:r>
            <a:r>
              <a:rPr lang="en-AU" sz="2000" dirty="0"/>
              <a:t>(Temp,3)+poly(fluorescence,3)+poly(GA_depth2,3)+Dbin+site2, data=df3,family=Gamma(link="log"))</a:t>
            </a:r>
          </a:p>
          <a:p>
            <a:pPr marL="0" indent="0">
              <a:buNone/>
            </a:pPr>
            <a:endParaRPr lang="en-AU" sz="2000" dirty="0"/>
          </a:p>
          <a:p>
            <a:pPr marL="0" indent="0">
              <a:buNone/>
            </a:pPr>
            <a:endParaRPr lang="en-AU" sz="2000" dirty="0"/>
          </a:p>
        </p:txBody>
      </p:sp>
      <p:pic>
        <p:nvPicPr>
          <p:cNvPr id="4" name="Picture 3">
            <a:extLst>
              <a:ext uri="{FF2B5EF4-FFF2-40B4-BE49-F238E27FC236}">
                <a16:creationId xmlns:a16="http://schemas.microsoft.com/office/drawing/2014/main" id="{C71BA418-C0F4-41A6-829B-A9EE08994A3E}"/>
              </a:ext>
            </a:extLst>
          </p:cNvPr>
          <p:cNvPicPr>
            <a:picLocks noChangeAspect="1"/>
          </p:cNvPicPr>
          <p:nvPr/>
        </p:nvPicPr>
        <p:blipFill>
          <a:blip r:embed="rId2"/>
          <a:stretch>
            <a:fillRect/>
          </a:stretch>
        </p:blipFill>
        <p:spPr>
          <a:xfrm>
            <a:off x="5091553" y="2292356"/>
            <a:ext cx="6668792" cy="2273288"/>
          </a:xfrm>
          <a:prstGeom prst="rect">
            <a:avLst/>
          </a:prstGeom>
        </p:spPr>
      </p:pic>
      <p:pic>
        <p:nvPicPr>
          <p:cNvPr id="5" name="Picture 4">
            <a:extLst>
              <a:ext uri="{FF2B5EF4-FFF2-40B4-BE49-F238E27FC236}">
                <a16:creationId xmlns:a16="http://schemas.microsoft.com/office/drawing/2014/main" id="{E32B63D4-3555-4093-B955-FD4E9EE3F316}"/>
              </a:ext>
            </a:extLst>
          </p:cNvPr>
          <p:cNvPicPr>
            <a:picLocks noChangeAspect="1"/>
          </p:cNvPicPr>
          <p:nvPr/>
        </p:nvPicPr>
        <p:blipFill>
          <a:blip r:embed="rId3"/>
          <a:stretch>
            <a:fillRect/>
          </a:stretch>
        </p:blipFill>
        <p:spPr>
          <a:xfrm>
            <a:off x="550826" y="1987627"/>
            <a:ext cx="4451579" cy="4673840"/>
          </a:xfrm>
          <a:prstGeom prst="rect">
            <a:avLst/>
          </a:prstGeom>
        </p:spPr>
      </p:pic>
    </p:spTree>
    <p:extLst>
      <p:ext uri="{BB962C8B-B14F-4D97-AF65-F5344CB8AC3E}">
        <p14:creationId xmlns:p14="http://schemas.microsoft.com/office/powerpoint/2010/main" val="8585031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24E26-32AC-411C-87F2-F1803DE1DDA3}"/>
              </a:ext>
            </a:extLst>
          </p:cNvPr>
          <p:cNvSpPr>
            <a:spLocks noGrp="1"/>
          </p:cNvSpPr>
          <p:nvPr>
            <p:ph type="title"/>
          </p:nvPr>
        </p:nvSpPr>
        <p:spPr/>
        <p:txBody>
          <a:bodyPr>
            <a:noAutofit/>
          </a:bodyPr>
          <a:lstStyle/>
          <a:p>
            <a:r>
              <a:rPr lang="en-AU" sz="2000" dirty="0"/>
              <a:t>M2 &lt;- gam(Biomass ~ s(Temp) + s(fluorescence) + s(GA_depth2) + site2 + </a:t>
            </a:r>
            <a:r>
              <a:rPr lang="en-AU" sz="2000" dirty="0" err="1"/>
              <a:t>Dbin</a:t>
            </a:r>
            <a:r>
              <a:rPr lang="en-AU" sz="2000" dirty="0"/>
              <a:t>,</a:t>
            </a:r>
            <a:br>
              <a:rPr lang="en-AU" sz="2000" dirty="0"/>
            </a:br>
            <a:r>
              <a:rPr lang="en-AU" sz="2000" dirty="0"/>
              <a:t>          data=df3,family=Gamma(link="log"), method="REML")</a:t>
            </a:r>
          </a:p>
        </p:txBody>
      </p:sp>
      <p:pic>
        <p:nvPicPr>
          <p:cNvPr id="8" name="Content Placeholder 7">
            <a:extLst>
              <a:ext uri="{FF2B5EF4-FFF2-40B4-BE49-F238E27FC236}">
                <a16:creationId xmlns:a16="http://schemas.microsoft.com/office/drawing/2014/main" id="{41ECD368-9934-4401-8D44-3C677361FF86}"/>
              </a:ext>
            </a:extLst>
          </p:cNvPr>
          <p:cNvPicPr>
            <a:picLocks noGrp="1" noChangeAspect="1"/>
          </p:cNvPicPr>
          <p:nvPr>
            <p:ph idx="1"/>
          </p:nvPr>
        </p:nvPicPr>
        <p:blipFill>
          <a:blip r:embed="rId2"/>
          <a:stretch>
            <a:fillRect/>
          </a:stretch>
        </p:blipFill>
        <p:spPr>
          <a:xfrm>
            <a:off x="543871" y="1589542"/>
            <a:ext cx="2876698" cy="1276416"/>
          </a:xfrm>
          <a:prstGeom prst="rect">
            <a:avLst/>
          </a:prstGeom>
        </p:spPr>
      </p:pic>
      <p:pic>
        <p:nvPicPr>
          <p:cNvPr id="7" name="Picture 6">
            <a:extLst>
              <a:ext uri="{FF2B5EF4-FFF2-40B4-BE49-F238E27FC236}">
                <a16:creationId xmlns:a16="http://schemas.microsoft.com/office/drawing/2014/main" id="{20E92D66-1F72-451F-AEC4-7A8CC6C687A2}"/>
              </a:ext>
            </a:extLst>
          </p:cNvPr>
          <p:cNvPicPr>
            <a:picLocks noChangeAspect="1"/>
          </p:cNvPicPr>
          <p:nvPr/>
        </p:nvPicPr>
        <p:blipFill>
          <a:blip r:embed="rId3"/>
          <a:stretch>
            <a:fillRect/>
          </a:stretch>
        </p:blipFill>
        <p:spPr>
          <a:xfrm>
            <a:off x="7194292" y="2804367"/>
            <a:ext cx="4997707" cy="2057506"/>
          </a:xfrm>
          <a:prstGeom prst="rect">
            <a:avLst/>
          </a:prstGeom>
        </p:spPr>
      </p:pic>
      <p:pic>
        <p:nvPicPr>
          <p:cNvPr id="9" name="Picture 8">
            <a:extLst>
              <a:ext uri="{FF2B5EF4-FFF2-40B4-BE49-F238E27FC236}">
                <a16:creationId xmlns:a16="http://schemas.microsoft.com/office/drawing/2014/main" id="{FDFA6E51-102F-4018-95FE-3ABBD8DE0585}"/>
              </a:ext>
            </a:extLst>
          </p:cNvPr>
          <p:cNvPicPr>
            <a:picLocks noChangeAspect="1"/>
          </p:cNvPicPr>
          <p:nvPr/>
        </p:nvPicPr>
        <p:blipFill>
          <a:blip r:embed="rId4"/>
          <a:stretch>
            <a:fillRect/>
          </a:stretch>
        </p:blipFill>
        <p:spPr>
          <a:xfrm>
            <a:off x="543871" y="3026629"/>
            <a:ext cx="4038808" cy="3670489"/>
          </a:xfrm>
          <a:prstGeom prst="rect">
            <a:avLst/>
          </a:prstGeom>
        </p:spPr>
      </p:pic>
      <p:pic>
        <p:nvPicPr>
          <p:cNvPr id="10" name="Picture 9">
            <a:extLst>
              <a:ext uri="{FF2B5EF4-FFF2-40B4-BE49-F238E27FC236}">
                <a16:creationId xmlns:a16="http://schemas.microsoft.com/office/drawing/2014/main" id="{A51F8AA2-CABB-459E-AA2A-B942D9FAB88D}"/>
              </a:ext>
            </a:extLst>
          </p:cNvPr>
          <p:cNvPicPr>
            <a:picLocks noChangeAspect="1"/>
          </p:cNvPicPr>
          <p:nvPr/>
        </p:nvPicPr>
        <p:blipFill>
          <a:blip r:embed="rId5"/>
          <a:stretch>
            <a:fillRect/>
          </a:stretch>
        </p:blipFill>
        <p:spPr>
          <a:xfrm>
            <a:off x="4672398" y="2537654"/>
            <a:ext cx="2432175" cy="2324219"/>
          </a:xfrm>
          <a:prstGeom prst="rect">
            <a:avLst/>
          </a:prstGeom>
        </p:spPr>
      </p:pic>
    </p:spTree>
    <p:extLst>
      <p:ext uri="{BB962C8B-B14F-4D97-AF65-F5344CB8AC3E}">
        <p14:creationId xmlns:p14="http://schemas.microsoft.com/office/powerpoint/2010/main" val="423696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44AC-5614-4116-86F4-611F41223D38}"/>
              </a:ext>
            </a:extLst>
          </p:cNvPr>
          <p:cNvSpPr>
            <a:spLocks noGrp="1"/>
          </p:cNvSpPr>
          <p:nvPr>
            <p:ph type="title"/>
          </p:nvPr>
        </p:nvSpPr>
        <p:spPr>
          <a:xfrm>
            <a:off x="753359" y="0"/>
            <a:ext cx="10515600" cy="1325563"/>
          </a:xfrm>
        </p:spPr>
        <p:txBody>
          <a:bodyPr/>
          <a:lstStyle/>
          <a:p>
            <a:r>
              <a:rPr lang="en-AU" dirty="0"/>
              <a:t>Something is wrong </a:t>
            </a:r>
            <a:r>
              <a:rPr lang="en-AU" dirty="0">
                <a:sym typeface="Wingdings" panose="05000000000000000000" pitchFamily="2" charset="2"/>
              </a:rPr>
              <a:t></a:t>
            </a:r>
            <a:endParaRPr lang="en-AU" dirty="0"/>
          </a:p>
        </p:txBody>
      </p:sp>
      <p:pic>
        <p:nvPicPr>
          <p:cNvPr id="4" name="Content Placeholder 3">
            <a:extLst>
              <a:ext uri="{FF2B5EF4-FFF2-40B4-BE49-F238E27FC236}">
                <a16:creationId xmlns:a16="http://schemas.microsoft.com/office/drawing/2014/main" id="{7AF87CBE-D01B-48D7-AE11-19F7D5AA5B26}"/>
              </a:ext>
            </a:extLst>
          </p:cNvPr>
          <p:cNvPicPr>
            <a:picLocks noGrp="1" noChangeAspect="1"/>
          </p:cNvPicPr>
          <p:nvPr>
            <p:ph idx="1"/>
          </p:nvPr>
        </p:nvPicPr>
        <p:blipFill>
          <a:blip r:embed="rId2"/>
          <a:stretch>
            <a:fillRect/>
          </a:stretch>
        </p:blipFill>
        <p:spPr>
          <a:xfrm>
            <a:off x="2801808" y="1080907"/>
            <a:ext cx="5663462" cy="5239959"/>
          </a:xfrm>
          <a:prstGeom prst="rect">
            <a:avLst/>
          </a:prstGeom>
        </p:spPr>
      </p:pic>
    </p:spTree>
    <p:extLst>
      <p:ext uri="{BB962C8B-B14F-4D97-AF65-F5344CB8AC3E}">
        <p14:creationId xmlns:p14="http://schemas.microsoft.com/office/powerpoint/2010/main" val="3136811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3D6F-8739-4151-8951-3C8A9B8EBD72}"/>
              </a:ext>
            </a:extLst>
          </p:cNvPr>
          <p:cNvSpPr>
            <a:spLocks noGrp="1"/>
          </p:cNvSpPr>
          <p:nvPr>
            <p:ph type="title"/>
          </p:nvPr>
        </p:nvSpPr>
        <p:spPr>
          <a:xfrm>
            <a:off x="385713" y="-77935"/>
            <a:ext cx="10515600" cy="1325563"/>
          </a:xfrm>
        </p:spPr>
        <p:txBody>
          <a:bodyPr/>
          <a:lstStyle/>
          <a:p>
            <a:r>
              <a:rPr lang="en-AU" dirty="0"/>
              <a:t>Spatial autocorrelation</a:t>
            </a:r>
          </a:p>
        </p:txBody>
      </p:sp>
      <p:pic>
        <p:nvPicPr>
          <p:cNvPr id="4" name="Content Placeholder 3">
            <a:extLst>
              <a:ext uri="{FF2B5EF4-FFF2-40B4-BE49-F238E27FC236}">
                <a16:creationId xmlns:a16="http://schemas.microsoft.com/office/drawing/2014/main" id="{3E324BF0-B063-4692-97AD-FBACD967A1CF}"/>
              </a:ext>
            </a:extLst>
          </p:cNvPr>
          <p:cNvPicPr>
            <a:picLocks noGrp="1" noChangeAspect="1"/>
          </p:cNvPicPr>
          <p:nvPr>
            <p:ph idx="1"/>
          </p:nvPr>
        </p:nvPicPr>
        <p:blipFill>
          <a:blip r:embed="rId2"/>
          <a:stretch>
            <a:fillRect/>
          </a:stretch>
        </p:blipFill>
        <p:spPr>
          <a:xfrm>
            <a:off x="3364585" y="4887366"/>
            <a:ext cx="4991357" cy="1828894"/>
          </a:xfrm>
          <a:prstGeom prst="rect">
            <a:avLst/>
          </a:prstGeom>
        </p:spPr>
      </p:pic>
      <p:pic>
        <p:nvPicPr>
          <p:cNvPr id="5" name="Picture 4">
            <a:extLst>
              <a:ext uri="{FF2B5EF4-FFF2-40B4-BE49-F238E27FC236}">
                <a16:creationId xmlns:a16="http://schemas.microsoft.com/office/drawing/2014/main" id="{B08E7958-78E9-4BCB-8F30-348C08700F7C}"/>
              </a:ext>
            </a:extLst>
          </p:cNvPr>
          <p:cNvPicPr>
            <a:picLocks noChangeAspect="1"/>
          </p:cNvPicPr>
          <p:nvPr/>
        </p:nvPicPr>
        <p:blipFill>
          <a:blip r:embed="rId3"/>
          <a:stretch>
            <a:fillRect/>
          </a:stretch>
        </p:blipFill>
        <p:spPr>
          <a:xfrm>
            <a:off x="3351885" y="2860070"/>
            <a:ext cx="5004057" cy="1854295"/>
          </a:xfrm>
          <a:prstGeom prst="rect">
            <a:avLst/>
          </a:prstGeom>
        </p:spPr>
      </p:pic>
      <p:pic>
        <p:nvPicPr>
          <p:cNvPr id="6" name="Picture 5">
            <a:extLst>
              <a:ext uri="{FF2B5EF4-FFF2-40B4-BE49-F238E27FC236}">
                <a16:creationId xmlns:a16="http://schemas.microsoft.com/office/drawing/2014/main" id="{C20138AB-488C-4B94-A791-6923D65F6F28}"/>
              </a:ext>
            </a:extLst>
          </p:cNvPr>
          <p:cNvPicPr>
            <a:picLocks noChangeAspect="1"/>
          </p:cNvPicPr>
          <p:nvPr/>
        </p:nvPicPr>
        <p:blipFill>
          <a:blip r:embed="rId4"/>
          <a:stretch>
            <a:fillRect/>
          </a:stretch>
        </p:blipFill>
        <p:spPr>
          <a:xfrm>
            <a:off x="3402687" y="845474"/>
            <a:ext cx="4953255" cy="1841595"/>
          </a:xfrm>
          <a:prstGeom prst="rect">
            <a:avLst/>
          </a:prstGeom>
        </p:spPr>
      </p:pic>
    </p:spTree>
    <p:extLst>
      <p:ext uri="{BB962C8B-B14F-4D97-AF65-F5344CB8AC3E}">
        <p14:creationId xmlns:p14="http://schemas.microsoft.com/office/powerpoint/2010/main" val="3732216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0EAD9-2983-41BF-BA76-00F645C89792}"/>
              </a:ext>
            </a:extLst>
          </p:cNvPr>
          <p:cNvSpPr>
            <a:spLocks noGrp="1"/>
          </p:cNvSpPr>
          <p:nvPr>
            <p:ph type="title"/>
          </p:nvPr>
        </p:nvSpPr>
        <p:spPr>
          <a:xfrm>
            <a:off x="838200" y="-245587"/>
            <a:ext cx="10515600" cy="1325563"/>
          </a:xfrm>
        </p:spPr>
        <p:txBody>
          <a:bodyPr>
            <a:normAutofit/>
          </a:bodyPr>
          <a:lstStyle/>
          <a:p>
            <a:r>
              <a:rPr lang="en-AU" sz="4000" dirty="0"/>
              <a:t>Including a spatial autocorrelation term (working?)</a:t>
            </a:r>
          </a:p>
        </p:txBody>
      </p:sp>
      <p:sp>
        <p:nvSpPr>
          <p:cNvPr id="3" name="Content Placeholder 2">
            <a:extLst>
              <a:ext uri="{FF2B5EF4-FFF2-40B4-BE49-F238E27FC236}">
                <a16:creationId xmlns:a16="http://schemas.microsoft.com/office/drawing/2014/main" id="{50E1C9A0-D2AE-4F63-90E6-7D3C5FD7A3CD}"/>
              </a:ext>
            </a:extLst>
          </p:cNvPr>
          <p:cNvSpPr>
            <a:spLocks noGrp="1"/>
          </p:cNvSpPr>
          <p:nvPr>
            <p:ph idx="1"/>
          </p:nvPr>
        </p:nvSpPr>
        <p:spPr>
          <a:xfrm>
            <a:off x="838200" y="816957"/>
            <a:ext cx="10515600" cy="700758"/>
          </a:xfrm>
        </p:spPr>
        <p:txBody>
          <a:bodyPr>
            <a:normAutofit/>
          </a:bodyPr>
          <a:lstStyle/>
          <a:p>
            <a:pPr marL="0" indent="0">
              <a:buNone/>
            </a:pPr>
            <a:r>
              <a:rPr lang="en-AU" sz="1800" dirty="0"/>
              <a:t>M3 &lt;- </a:t>
            </a:r>
            <a:r>
              <a:rPr lang="en-AU" sz="1800" dirty="0" err="1"/>
              <a:t>gamm</a:t>
            </a:r>
            <a:r>
              <a:rPr lang="en-AU" sz="1800" dirty="0"/>
              <a:t>(Biomass ~ s(Temp) + s(fluorescence) + s(GA_depth2) + site2 + </a:t>
            </a:r>
            <a:r>
              <a:rPr lang="en-AU" sz="1800" dirty="0" err="1"/>
              <a:t>Dbin</a:t>
            </a:r>
            <a:r>
              <a:rPr lang="en-AU" sz="1800" dirty="0"/>
              <a:t>, data=df3,family=Gamma(link="log"), method="REML", </a:t>
            </a:r>
            <a:r>
              <a:rPr lang="en-AU" sz="1800" dirty="0">
                <a:highlight>
                  <a:srgbClr val="FFFF00"/>
                </a:highlight>
              </a:rPr>
              <a:t>correlation = </a:t>
            </a:r>
            <a:r>
              <a:rPr lang="en-AU" sz="1800" dirty="0" err="1">
                <a:highlight>
                  <a:srgbClr val="FFFF00"/>
                </a:highlight>
              </a:rPr>
              <a:t>corGaus</a:t>
            </a:r>
            <a:r>
              <a:rPr lang="en-AU" sz="1800" dirty="0">
                <a:highlight>
                  <a:srgbClr val="FFFF00"/>
                </a:highlight>
              </a:rPr>
              <a:t>(form = ~ </a:t>
            </a:r>
            <a:r>
              <a:rPr lang="en-AU" sz="1800" dirty="0" err="1">
                <a:highlight>
                  <a:srgbClr val="FFFF00"/>
                </a:highlight>
              </a:rPr>
              <a:t>Dbin+Lon</a:t>
            </a:r>
            <a:r>
              <a:rPr lang="en-AU" sz="1800" dirty="0">
                <a:highlight>
                  <a:srgbClr val="FFFF00"/>
                </a:highlight>
              </a:rPr>
              <a:t>| site2)) </a:t>
            </a:r>
          </a:p>
        </p:txBody>
      </p:sp>
      <p:pic>
        <p:nvPicPr>
          <p:cNvPr id="4" name="Picture 3">
            <a:extLst>
              <a:ext uri="{FF2B5EF4-FFF2-40B4-BE49-F238E27FC236}">
                <a16:creationId xmlns:a16="http://schemas.microsoft.com/office/drawing/2014/main" id="{C179B29B-4701-412D-B5EF-E89E09214949}"/>
              </a:ext>
            </a:extLst>
          </p:cNvPr>
          <p:cNvPicPr>
            <a:picLocks noChangeAspect="1"/>
          </p:cNvPicPr>
          <p:nvPr/>
        </p:nvPicPr>
        <p:blipFill>
          <a:blip r:embed="rId2"/>
          <a:stretch>
            <a:fillRect/>
          </a:stretch>
        </p:blipFill>
        <p:spPr>
          <a:xfrm>
            <a:off x="3013080" y="1383337"/>
            <a:ext cx="4921503" cy="1828894"/>
          </a:xfrm>
          <a:prstGeom prst="rect">
            <a:avLst/>
          </a:prstGeom>
        </p:spPr>
      </p:pic>
      <p:pic>
        <p:nvPicPr>
          <p:cNvPr id="5" name="Picture 4">
            <a:extLst>
              <a:ext uri="{FF2B5EF4-FFF2-40B4-BE49-F238E27FC236}">
                <a16:creationId xmlns:a16="http://schemas.microsoft.com/office/drawing/2014/main" id="{7B4658AD-9B01-47D1-940D-59CAC653634D}"/>
              </a:ext>
            </a:extLst>
          </p:cNvPr>
          <p:cNvPicPr>
            <a:picLocks noChangeAspect="1"/>
          </p:cNvPicPr>
          <p:nvPr/>
        </p:nvPicPr>
        <p:blipFill>
          <a:blip r:embed="rId3"/>
          <a:stretch>
            <a:fillRect/>
          </a:stretch>
        </p:blipFill>
        <p:spPr>
          <a:xfrm>
            <a:off x="3091175" y="3247028"/>
            <a:ext cx="4985006" cy="1847945"/>
          </a:xfrm>
          <a:prstGeom prst="rect">
            <a:avLst/>
          </a:prstGeom>
        </p:spPr>
      </p:pic>
      <p:pic>
        <p:nvPicPr>
          <p:cNvPr id="6" name="Picture 5">
            <a:extLst>
              <a:ext uri="{FF2B5EF4-FFF2-40B4-BE49-F238E27FC236}">
                <a16:creationId xmlns:a16="http://schemas.microsoft.com/office/drawing/2014/main" id="{860C84AB-38A3-482E-BE0D-4BF93B909EE2}"/>
              </a:ext>
            </a:extLst>
          </p:cNvPr>
          <p:cNvPicPr>
            <a:picLocks noChangeAspect="1"/>
          </p:cNvPicPr>
          <p:nvPr/>
        </p:nvPicPr>
        <p:blipFill>
          <a:blip r:embed="rId4"/>
          <a:stretch>
            <a:fillRect/>
          </a:stretch>
        </p:blipFill>
        <p:spPr>
          <a:xfrm>
            <a:off x="3116576" y="5129771"/>
            <a:ext cx="4959605" cy="1822544"/>
          </a:xfrm>
          <a:prstGeom prst="rect">
            <a:avLst/>
          </a:prstGeom>
        </p:spPr>
      </p:pic>
      <p:pic>
        <p:nvPicPr>
          <p:cNvPr id="7" name="Picture 6">
            <a:extLst>
              <a:ext uri="{FF2B5EF4-FFF2-40B4-BE49-F238E27FC236}">
                <a16:creationId xmlns:a16="http://schemas.microsoft.com/office/drawing/2014/main" id="{93D6C61A-53B1-4F9D-8832-FE8ECBADF94D}"/>
              </a:ext>
            </a:extLst>
          </p:cNvPr>
          <p:cNvPicPr>
            <a:picLocks noChangeAspect="1"/>
          </p:cNvPicPr>
          <p:nvPr/>
        </p:nvPicPr>
        <p:blipFill>
          <a:blip r:embed="rId5"/>
          <a:stretch>
            <a:fillRect/>
          </a:stretch>
        </p:blipFill>
        <p:spPr>
          <a:xfrm>
            <a:off x="8357334" y="2286324"/>
            <a:ext cx="3504258" cy="3014836"/>
          </a:xfrm>
          <a:prstGeom prst="rect">
            <a:avLst/>
          </a:prstGeom>
        </p:spPr>
      </p:pic>
    </p:spTree>
    <p:extLst>
      <p:ext uri="{BB962C8B-B14F-4D97-AF65-F5344CB8AC3E}">
        <p14:creationId xmlns:p14="http://schemas.microsoft.com/office/powerpoint/2010/main" val="901467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C2BC85-4009-42C5-972E-A6B65419996A}"/>
              </a:ext>
            </a:extLst>
          </p:cNvPr>
          <p:cNvPicPr>
            <a:picLocks noChangeAspect="1"/>
          </p:cNvPicPr>
          <p:nvPr/>
        </p:nvPicPr>
        <p:blipFill>
          <a:blip r:embed="rId2"/>
          <a:stretch>
            <a:fillRect/>
          </a:stretch>
        </p:blipFill>
        <p:spPr>
          <a:xfrm>
            <a:off x="6558510" y="665192"/>
            <a:ext cx="4610869" cy="5998284"/>
          </a:xfrm>
          <a:prstGeom prst="rect">
            <a:avLst/>
          </a:prstGeom>
        </p:spPr>
      </p:pic>
      <p:sp>
        <p:nvSpPr>
          <p:cNvPr id="7" name="TextBox 6">
            <a:extLst>
              <a:ext uri="{FF2B5EF4-FFF2-40B4-BE49-F238E27FC236}">
                <a16:creationId xmlns:a16="http://schemas.microsoft.com/office/drawing/2014/main" id="{01A68553-72C9-4C1E-A1D0-0F0EE3B5BD5F}"/>
              </a:ext>
            </a:extLst>
          </p:cNvPr>
          <p:cNvSpPr txBox="1"/>
          <p:nvPr/>
        </p:nvSpPr>
        <p:spPr>
          <a:xfrm>
            <a:off x="1253764" y="200777"/>
            <a:ext cx="4610868" cy="369332"/>
          </a:xfrm>
          <a:prstGeom prst="rect">
            <a:avLst/>
          </a:prstGeom>
          <a:noFill/>
        </p:spPr>
        <p:txBody>
          <a:bodyPr wrap="square" rtlCol="0">
            <a:spAutoFit/>
          </a:bodyPr>
          <a:lstStyle/>
          <a:p>
            <a:r>
              <a:rPr lang="en-AU" dirty="0"/>
              <a:t>Gamm with spatial autocorrelation term</a:t>
            </a:r>
          </a:p>
        </p:txBody>
      </p:sp>
      <p:sp>
        <p:nvSpPr>
          <p:cNvPr id="8" name="TextBox 7">
            <a:extLst>
              <a:ext uri="{FF2B5EF4-FFF2-40B4-BE49-F238E27FC236}">
                <a16:creationId xmlns:a16="http://schemas.microsoft.com/office/drawing/2014/main" id="{65979F11-1B96-46AC-8B6E-3D66D62A3A81}"/>
              </a:ext>
            </a:extLst>
          </p:cNvPr>
          <p:cNvSpPr txBox="1"/>
          <p:nvPr/>
        </p:nvSpPr>
        <p:spPr>
          <a:xfrm>
            <a:off x="6974947" y="320973"/>
            <a:ext cx="4610868" cy="369332"/>
          </a:xfrm>
          <a:prstGeom prst="rect">
            <a:avLst/>
          </a:prstGeom>
          <a:noFill/>
        </p:spPr>
        <p:txBody>
          <a:bodyPr wrap="square" rtlCol="0">
            <a:spAutoFit/>
          </a:bodyPr>
          <a:lstStyle/>
          <a:p>
            <a:r>
              <a:rPr lang="en-AU" dirty="0"/>
              <a:t>Gam without spatial autocorrelation term</a:t>
            </a:r>
          </a:p>
        </p:txBody>
      </p:sp>
      <p:pic>
        <p:nvPicPr>
          <p:cNvPr id="10" name="Picture 9">
            <a:extLst>
              <a:ext uri="{FF2B5EF4-FFF2-40B4-BE49-F238E27FC236}">
                <a16:creationId xmlns:a16="http://schemas.microsoft.com/office/drawing/2014/main" id="{99E894BC-B0BA-47A2-92A0-C80AEE949732}"/>
              </a:ext>
            </a:extLst>
          </p:cNvPr>
          <p:cNvPicPr>
            <a:picLocks noChangeAspect="1"/>
          </p:cNvPicPr>
          <p:nvPr/>
        </p:nvPicPr>
        <p:blipFill>
          <a:blip r:embed="rId3"/>
          <a:stretch>
            <a:fillRect/>
          </a:stretch>
        </p:blipFill>
        <p:spPr>
          <a:xfrm>
            <a:off x="762409" y="570109"/>
            <a:ext cx="4610869" cy="6180337"/>
          </a:xfrm>
          <a:prstGeom prst="rect">
            <a:avLst/>
          </a:prstGeom>
        </p:spPr>
      </p:pic>
    </p:spTree>
    <p:extLst>
      <p:ext uri="{BB962C8B-B14F-4D97-AF65-F5344CB8AC3E}">
        <p14:creationId xmlns:p14="http://schemas.microsoft.com/office/powerpoint/2010/main" val="3603812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02337-F24D-4F22-B5DB-2B45A571708E}"/>
              </a:ext>
            </a:extLst>
          </p:cNvPr>
          <p:cNvSpPr>
            <a:spLocks noGrp="1"/>
          </p:cNvSpPr>
          <p:nvPr>
            <p:ph type="title"/>
          </p:nvPr>
        </p:nvSpPr>
        <p:spPr>
          <a:xfrm>
            <a:off x="838200" y="85572"/>
            <a:ext cx="10515600" cy="1325563"/>
          </a:xfrm>
        </p:spPr>
        <p:txBody>
          <a:bodyPr/>
          <a:lstStyle/>
          <a:p>
            <a:r>
              <a:rPr lang="en-AU" dirty="0"/>
              <a:t>Temperature….(over fitted?)</a:t>
            </a:r>
          </a:p>
        </p:txBody>
      </p:sp>
      <p:sp>
        <p:nvSpPr>
          <p:cNvPr id="3" name="Content Placeholder 2">
            <a:extLst>
              <a:ext uri="{FF2B5EF4-FFF2-40B4-BE49-F238E27FC236}">
                <a16:creationId xmlns:a16="http://schemas.microsoft.com/office/drawing/2014/main" id="{E96D3C57-E025-4777-9444-6B66ED00D8E2}"/>
              </a:ext>
            </a:extLst>
          </p:cNvPr>
          <p:cNvSpPr>
            <a:spLocks noGrp="1"/>
          </p:cNvSpPr>
          <p:nvPr>
            <p:ph idx="1"/>
          </p:nvPr>
        </p:nvSpPr>
        <p:spPr>
          <a:xfrm>
            <a:off x="263166" y="1253331"/>
            <a:ext cx="10515600" cy="4351338"/>
          </a:xfrm>
        </p:spPr>
        <p:txBody>
          <a:bodyPr>
            <a:normAutofit/>
          </a:bodyPr>
          <a:lstStyle/>
          <a:p>
            <a:r>
              <a:rPr lang="en-AU" sz="2000" dirty="0" err="1"/>
              <a:t>Mgcv</a:t>
            </a:r>
            <a:r>
              <a:rPr lang="en-AU" sz="2000" dirty="0"/>
              <a:t> does cv for automatic selection of amount of smoothing (df).</a:t>
            </a:r>
          </a:p>
          <a:p>
            <a:r>
              <a:rPr lang="en-AU" sz="2000" dirty="0"/>
              <a:t>Df ~ 1 = straight line, df~10 non-linear.</a:t>
            </a:r>
          </a:p>
          <a:p>
            <a:r>
              <a:rPr lang="en-AU" sz="2000" dirty="0"/>
              <a:t>Explanation of CV on age 49 of </a:t>
            </a:r>
            <a:r>
              <a:rPr lang="en-AU" sz="2000" dirty="0" err="1"/>
              <a:t>Zuur</a:t>
            </a:r>
            <a:r>
              <a:rPr lang="en-AU" sz="2000" dirty="0"/>
              <a:t> 2012.</a:t>
            </a:r>
          </a:p>
          <a:p>
            <a:r>
              <a:rPr lang="en-AU" sz="2000" dirty="0"/>
              <a:t>Alternatively we can specify different values of k (=df+1)</a:t>
            </a:r>
          </a:p>
          <a:p>
            <a:endParaRPr lang="en-AU" sz="2000" dirty="0"/>
          </a:p>
          <a:p>
            <a:endParaRPr lang="en-AU" sz="2000" dirty="0"/>
          </a:p>
        </p:txBody>
      </p:sp>
      <p:pic>
        <p:nvPicPr>
          <p:cNvPr id="4" name="Picture 3">
            <a:extLst>
              <a:ext uri="{FF2B5EF4-FFF2-40B4-BE49-F238E27FC236}">
                <a16:creationId xmlns:a16="http://schemas.microsoft.com/office/drawing/2014/main" id="{A1A58704-777D-4D49-BEB1-CE5271B005E8}"/>
              </a:ext>
            </a:extLst>
          </p:cNvPr>
          <p:cNvPicPr>
            <a:picLocks noChangeAspect="1"/>
          </p:cNvPicPr>
          <p:nvPr/>
        </p:nvPicPr>
        <p:blipFill>
          <a:blip r:embed="rId2"/>
          <a:stretch>
            <a:fillRect/>
          </a:stretch>
        </p:blipFill>
        <p:spPr>
          <a:xfrm>
            <a:off x="2967031" y="3146196"/>
            <a:ext cx="5872406" cy="3711804"/>
          </a:xfrm>
          <a:prstGeom prst="rect">
            <a:avLst/>
          </a:prstGeom>
        </p:spPr>
      </p:pic>
    </p:spTree>
    <p:extLst>
      <p:ext uri="{BB962C8B-B14F-4D97-AF65-F5344CB8AC3E}">
        <p14:creationId xmlns:p14="http://schemas.microsoft.com/office/powerpoint/2010/main" val="3263766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5" name="Picture 4"/>
          <p:cNvPicPr>
            <a:picLocks noChangeAspect="1"/>
          </p:cNvPicPr>
          <p:nvPr/>
        </p:nvPicPr>
        <p:blipFill>
          <a:blip r:embed="rId2"/>
          <a:stretch>
            <a:fillRect/>
          </a:stretch>
        </p:blipFill>
        <p:spPr>
          <a:xfrm>
            <a:off x="1543412" y="1"/>
            <a:ext cx="9148622" cy="42808247"/>
          </a:xfrm>
          <a:prstGeom prst="rect">
            <a:avLst/>
          </a:prstGeom>
        </p:spPr>
      </p:pic>
      <p:pic>
        <p:nvPicPr>
          <p:cNvPr id="6" name="Picture 5"/>
          <p:cNvPicPr>
            <a:picLocks noChangeAspect="1"/>
          </p:cNvPicPr>
          <p:nvPr/>
        </p:nvPicPr>
        <p:blipFill rotWithShape="1">
          <a:blip r:embed="rId2"/>
          <a:srcRect t="4373"/>
          <a:stretch/>
        </p:blipFill>
        <p:spPr>
          <a:xfrm>
            <a:off x="1526252" y="692697"/>
            <a:ext cx="9148622" cy="40936039"/>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344" y="3617640"/>
            <a:ext cx="4320480" cy="3240360"/>
          </a:xfrm>
          <a:prstGeom prst="rect">
            <a:avLst/>
          </a:prstGeom>
        </p:spPr>
      </p:pic>
    </p:spTree>
    <p:extLst>
      <p:ext uri="{BB962C8B-B14F-4D97-AF65-F5344CB8AC3E}">
        <p14:creationId xmlns:p14="http://schemas.microsoft.com/office/powerpoint/2010/main" val="7903780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1A62-1B36-4654-B391-A09D897B40AC}"/>
              </a:ext>
            </a:extLst>
          </p:cNvPr>
          <p:cNvSpPr>
            <a:spLocks noGrp="1"/>
          </p:cNvSpPr>
          <p:nvPr>
            <p:ph type="title"/>
          </p:nvPr>
        </p:nvSpPr>
        <p:spPr>
          <a:xfrm>
            <a:off x="838200" y="72894"/>
            <a:ext cx="10515600" cy="1325563"/>
          </a:xfrm>
        </p:spPr>
        <p:txBody>
          <a:bodyPr>
            <a:normAutofit/>
          </a:bodyPr>
          <a:lstStyle/>
          <a:p>
            <a:r>
              <a:rPr lang="en-AU" sz="3200" dirty="0"/>
              <a:t>Is the effect of temperature being hijacked by other variables in the model? (undetected collinearity?)</a:t>
            </a:r>
          </a:p>
        </p:txBody>
      </p:sp>
      <p:pic>
        <p:nvPicPr>
          <p:cNvPr id="4" name="Picture 3">
            <a:extLst>
              <a:ext uri="{FF2B5EF4-FFF2-40B4-BE49-F238E27FC236}">
                <a16:creationId xmlns:a16="http://schemas.microsoft.com/office/drawing/2014/main" id="{8811C4A4-91BE-4425-84B9-C4357FD56EF5}"/>
              </a:ext>
            </a:extLst>
          </p:cNvPr>
          <p:cNvPicPr>
            <a:picLocks noChangeAspect="1"/>
          </p:cNvPicPr>
          <p:nvPr/>
        </p:nvPicPr>
        <p:blipFill>
          <a:blip r:embed="rId2"/>
          <a:stretch>
            <a:fillRect/>
          </a:stretch>
        </p:blipFill>
        <p:spPr>
          <a:xfrm>
            <a:off x="4090022" y="1483298"/>
            <a:ext cx="3130711" cy="2286117"/>
          </a:xfrm>
          <a:prstGeom prst="rect">
            <a:avLst/>
          </a:prstGeom>
        </p:spPr>
      </p:pic>
      <p:pic>
        <p:nvPicPr>
          <p:cNvPr id="5" name="Picture 4">
            <a:extLst>
              <a:ext uri="{FF2B5EF4-FFF2-40B4-BE49-F238E27FC236}">
                <a16:creationId xmlns:a16="http://schemas.microsoft.com/office/drawing/2014/main" id="{6ED7570F-7D72-45F9-8161-8F4B1073B948}"/>
              </a:ext>
            </a:extLst>
          </p:cNvPr>
          <p:cNvPicPr>
            <a:picLocks noChangeAspect="1"/>
          </p:cNvPicPr>
          <p:nvPr/>
        </p:nvPicPr>
        <p:blipFill>
          <a:blip r:embed="rId3"/>
          <a:stretch>
            <a:fillRect/>
          </a:stretch>
        </p:blipFill>
        <p:spPr>
          <a:xfrm>
            <a:off x="438233" y="1483298"/>
            <a:ext cx="3130711" cy="2267067"/>
          </a:xfrm>
          <a:prstGeom prst="rect">
            <a:avLst/>
          </a:prstGeom>
        </p:spPr>
      </p:pic>
      <p:pic>
        <p:nvPicPr>
          <p:cNvPr id="6" name="Picture 5">
            <a:extLst>
              <a:ext uri="{FF2B5EF4-FFF2-40B4-BE49-F238E27FC236}">
                <a16:creationId xmlns:a16="http://schemas.microsoft.com/office/drawing/2014/main" id="{B680BB0A-3B5E-4445-9B9F-F0CD5357CAC3}"/>
              </a:ext>
            </a:extLst>
          </p:cNvPr>
          <p:cNvPicPr>
            <a:picLocks noChangeAspect="1"/>
          </p:cNvPicPr>
          <p:nvPr/>
        </p:nvPicPr>
        <p:blipFill>
          <a:blip r:embed="rId4"/>
          <a:stretch>
            <a:fillRect/>
          </a:stretch>
        </p:blipFill>
        <p:spPr>
          <a:xfrm>
            <a:off x="8071749" y="1457897"/>
            <a:ext cx="3175163" cy="2292468"/>
          </a:xfrm>
          <a:prstGeom prst="rect">
            <a:avLst/>
          </a:prstGeom>
        </p:spPr>
      </p:pic>
      <p:pic>
        <p:nvPicPr>
          <p:cNvPr id="7" name="Picture 6">
            <a:extLst>
              <a:ext uri="{FF2B5EF4-FFF2-40B4-BE49-F238E27FC236}">
                <a16:creationId xmlns:a16="http://schemas.microsoft.com/office/drawing/2014/main" id="{36AEDFC0-5F85-45C3-B695-3F08CBAA8BD6}"/>
              </a:ext>
            </a:extLst>
          </p:cNvPr>
          <p:cNvPicPr>
            <a:picLocks noChangeAspect="1"/>
          </p:cNvPicPr>
          <p:nvPr/>
        </p:nvPicPr>
        <p:blipFill>
          <a:blip r:embed="rId5"/>
          <a:stretch>
            <a:fillRect/>
          </a:stretch>
        </p:blipFill>
        <p:spPr>
          <a:xfrm>
            <a:off x="838200" y="3930977"/>
            <a:ext cx="2876855" cy="2412990"/>
          </a:xfrm>
          <a:prstGeom prst="rect">
            <a:avLst/>
          </a:prstGeom>
        </p:spPr>
      </p:pic>
      <p:pic>
        <p:nvPicPr>
          <p:cNvPr id="8" name="Picture 7">
            <a:extLst>
              <a:ext uri="{FF2B5EF4-FFF2-40B4-BE49-F238E27FC236}">
                <a16:creationId xmlns:a16="http://schemas.microsoft.com/office/drawing/2014/main" id="{71561135-F4BA-47E3-9C45-C0BAB1335923}"/>
              </a:ext>
            </a:extLst>
          </p:cNvPr>
          <p:cNvPicPr>
            <a:picLocks noChangeAspect="1"/>
          </p:cNvPicPr>
          <p:nvPr/>
        </p:nvPicPr>
        <p:blipFill>
          <a:blip r:embed="rId6"/>
          <a:stretch>
            <a:fillRect/>
          </a:stretch>
        </p:blipFill>
        <p:spPr>
          <a:xfrm>
            <a:off x="4433676" y="3930977"/>
            <a:ext cx="2981110" cy="2481969"/>
          </a:xfrm>
          <a:prstGeom prst="rect">
            <a:avLst/>
          </a:prstGeom>
        </p:spPr>
      </p:pic>
      <p:pic>
        <p:nvPicPr>
          <p:cNvPr id="9" name="Picture 8">
            <a:extLst>
              <a:ext uri="{FF2B5EF4-FFF2-40B4-BE49-F238E27FC236}">
                <a16:creationId xmlns:a16="http://schemas.microsoft.com/office/drawing/2014/main" id="{222E2FB8-5322-4E07-B258-5C0DC5B89109}"/>
              </a:ext>
            </a:extLst>
          </p:cNvPr>
          <p:cNvPicPr>
            <a:picLocks noChangeAspect="1"/>
          </p:cNvPicPr>
          <p:nvPr/>
        </p:nvPicPr>
        <p:blipFill>
          <a:blip r:embed="rId7"/>
          <a:stretch>
            <a:fillRect/>
          </a:stretch>
        </p:blipFill>
        <p:spPr>
          <a:xfrm>
            <a:off x="8310913" y="3889755"/>
            <a:ext cx="2935999" cy="2564411"/>
          </a:xfrm>
          <a:prstGeom prst="rect">
            <a:avLst/>
          </a:prstGeom>
        </p:spPr>
      </p:pic>
    </p:spTree>
    <p:extLst>
      <p:ext uri="{BB962C8B-B14F-4D97-AF65-F5344CB8AC3E}">
        <p14:creationId xmlns:p14="http://schemas.microsoft.com/office/powerpoint/2010/main" val="441125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3" name="Picture 2"/>
          <p:cNvPicPr>
            <a:picLocks noChangeAspect="1"/>
          </p:cNvPicPr>
          <p:nvPr/>
        </p:nvPicPr>
        <p:blipFill>
          <a:blip r:embed="rId2"/>
          <a:stretch>
            <a:fillRect/>
          </a:stretch>
        </p:blipFill>
        <p:spPr>
          <a:xfrm>
            <a:off x="1518084" y="0"/>
            <a:ext cx="5791200" cy="6858000"/>
          </a:xfrm>
          <a:prstGeom prst="rect">
            <a:avLst/>
          </a:prstGeom>
        </p:spPr>
      </p:pic>
      <p:pic>
        <p:nvPicPr>
          <p:cNvPr id="5" name="Picture 4"/>
          <p:cNvPicPr>
            <a:picLocks noChangeAspect="1"/>
          </p:cNvPicPr>
          <p:nvPr/>
        </p:nvPicPr>
        <p:blipFill>
          <a:blip r:embed="rId3"/>
          <a:stretch>
            <a:fillRect/>
          </a:stretch>
        </p:blipFill>
        <p:spPr>
          <a:xfrm>
            <a:off x="6744073" y="-2722"/>
            <a:ext cx="5626123" cy="6662514"/>
          </a:xfrm>
          <a:prstGeom prst="rect">
            <a:avLst/>
          </a:prstGeom>
        </p:spPr>
      </p:pic>
      <p:pic>
        <p:nvPicPr>
          <p:cNvPr id="4" name="Picture 3"/>
          <p:cNvPicPr>
            <a:picLocks noChangeAspect="1"/>
          </p:cNvPicPr>
          <p:nvPr/>
        </p:nvPicPr>
        <p:blipFill>
          <a:blip r:embed="rId4"/>
          <a:stretch>
            <a:fillRect/>
          </a:stretch>
        </p:blipFill>
        <p:spPr>
          <a:xfrm>
            <a:off x="6744072" y="0"/>
            <a:ext cx="5791200" cy="6858000"/>
          </a:xfrm>
          <a:prstGeom prst="rect">
            <a:avLst/>
          </a:prstGeom>
        </p:spPr>
      </p:pic>
      <p:cxnSp>
        <p:nvCxnSpPr>
          <p:cNvPr id="7" name="Straight Arrow Connector 6"/>
          <p:cNvCxnSpPr/>
          <p:nvPr/>
        </p:nvCxnSpPr>
        <p:spPr>
          <a:xfrm flipV="1">
            <a:off x="3191256" y="1481328"/>
            <a:ext cx="841248" cy="264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8417244" y="1508760"/>
            <a:ext cx="841248" cy="264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49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we decided to do:</a:t>
            </a:r>
          </a:p>
        </p:txBody>
      </p:sp>
      <p:sp>
        <p:nvSpPr>
          <p:cNvPr id="3" name="Content Placeholder 2"/>
          <p:cNvSpPr>
            <a:spLocks noGrp="1"/>
          </p:cNvSpPr>
          <p:nvPr>
            <p:ph idx="1"/>
          </p:nvPr>
        </p:nvSpPr>
        <p:spPr>
          <a:xfrm>
            <a:off x="838200" y="1545336"/>
            <a:ext cx="10515600" cy="4631627"/>
          </a:xfrm>
        </p:spPr>
        <p:txBody>
          <a:bodyPr>
            <a:normAutofit fontScale="92500" lnSpcReduction="10000"/>
          </a:bodyPr>
          <a:lstStyle/>
          <a:p>
            <a:r>
              <a:rPr lang="en-AU" dirty="0"/>
              <a:t>Write a review of Inner shelf water</a:t>
            </a:r>
          </a:p>
          <a:p>
            <a:pPr lvl="1"/>
            <a:r>
              <a:rPr lang="en-AU" dirty="0"/>
              <a:t>“Coastal boundary layer”; temperate rocky reefs; Great Southern Reef </a:t>
            </a:r>
            <a:r>
              <a:rPr lang="en-AU" dirty="0" err="1"/>
              <a:t>etc</a:t>
            </a:r>
            <a:endParaRPr lang="en-AU" dirty="0"/>
          </a:p>
          <a:p>
            <a:r>
              <a:rPr lang="en-AU" dirty="0"/>
              <a:t>Marine Heat Waves?</a:t>
            </a:r>
          </a:p>
          <a:p>
            <a:pPr lvl="1"/>
            <a:r>
              <a:rPr lang="en-AU" dirty="0"/>
              <a:t>Discontinued due to insufficient number of NRS zooplankton samples corresponding to heatwaves (at various depths and time windows). </a:t>
            </a:r>
          </a:p>
          <a:p>
            <a:r>
              <a:rPr lang="en-AU" dirty="0"/>
              <a:t>Tiger sharks? – planned with Fabrice and Paul Butcher </a:t>
            </a:r>
          </a:p>
          <a:p>
            <a:r>
              <a:rPr lang="en-AU" dirty="0"/>
              <a:t>To quantify and understand “inner-shelf” water</a:t>
            </a:r>
          </a:p>
          <a:p>
            <a:pPr lvl="1"/>
            <a:r>
              <a:rPr lang="en-AU" dirty="0"/>
              <a:t>2004 Southern Surveyor voyage + any other cross-shelf transects</a:t>
            </a:r>
          </a:p>
          <a:p>
            <a:r>
              <a:rPr lang="en-AU" dirty="0"/>
              <a:t>Relationships between microbes, zooplankton and larval fish</a:t>
            </a:r>
          </a:p>
          <a:p>
            <a:r>
              <a:rPr lang="en-AU" dirty="0"/>
              <a:t>Effects of EAC </a:t>
            </a:r>
            <a:r>
              <a:rPr lang="en-AU" dirty="0" err="1"/>
              <a:t>etc</a:t>
            </a:r>
            <a:r>
              <a:rPr lang="en-AU" dirty="0"/>
              <a:t> on </a:t>
            </a:r>
            <a:r>
              <a:rPr lang="en-AU" dirty="0" err="1"/>
              <a:t>interannual</a:t>
            </a:r>
            <a:r>
              <a:rPr lang="en-AU" dirty="0"/>
              <a:t> fisheries production</a:t>
            </a:r>
          </a:p>
          <a:p>
            <a:pPr lvl="1"/>
            <a:r>
              <a:rPr lang="en-AU" dirty="0"/>
              <a:t>DPI data agreement for prawn trawl CPUE – prawns, 2 </a:t>
            </a:r>
            <a:r>
              <a:rPr lang="en-AU" dirty="0" err="1"/>
              <a:t>whitings</a:t>
            </a:r>
            <a:endParaRPr lang="en-AU" dirty="0"/>
          </a:p>
          <a:p>
            <a:pPr lvl="1"/>
            <a:r>
              <a:rPr lang="en-AU" dirty="0"/>
              <a:t>Maybe RAAP-3?</a:t>
            </a:r>
          </a:p>
        </p:txBody>
      </p:sp>
    </p:spTree>
    <p:extLst>
      <p:ext uri="{BB962C8B-B14F-4D97-AF65-F5344CB8AC3E}">
        <p14:creationId xmlns:p14="http://schemas.microsoft.com/office/powerpoint/2010/main" val="242980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8" dur="500"/>
                                        <p:tgtEl>
                                          <p:spTgt spid="3">
                                            <p:txEl>
                                              <p:pRg st="5" end="5"/>
                                            </p:txEl>
                                          </p:spTgt>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randombar(horizontal)">
                                      <p:cBhvr>
                                        <p:cTn id="41" dur="500"/>
                                        <p:tgtEl>
                                          <p:spTgt spid="3">
                                            <p:txEl>
                                              <p:pRg st="8" end="8"/>
                                            </p:txEl>
                                          </p:spTgt>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randombar(horizontal)">
                                      <p:cBhvr>
                                        <p:cTn id="44" dur="500"/>
                                        <p:tgtEl>
                                          <p:spTgt spid="3">
                                            <p:txEl>
                                              <p:pRg st="9" end="9"/>
                                            </p:txEl>
                                          </p:spTgt>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we can do now in 12 months</a:t>
            </a:r>
          </a:p>
        </p:txBody>
      </p:sp>
      <p:sp>
        <p:nvSpPr>
          <p:cNvPr id="3" name="Content Placeholder 2"/>
          <p:cNvSpPr>
            <a:spLocks noGrp="1"/>
          </p:cNvSpPr>
          <p:nvPr>
            <p:ph idx="1"/>
          </p:nvPr>
        </p:nvSpPr>
        <p:spPr>
          <a:xfrm>
            <a:off x="838200" y="1825624"/>
            <a:ext cx="10515600" cy="4730623"/>
          </a:xfrm>
        </p:spPr>
        <p:txBody>
          <a:bodyPr>
            <a:normAutofit fontScale="85000" lnSpcReduction="20000"/>
          </a:bodyPr>
          <a:lstStyle/>
          <a:p>
            <a:r>
              <a:rPr lang="en-AU" strike="sngStrike" dirty="0"/>
              <a:t>Write a review of Inner shelf water</a:t>
            </a:r>
          </a:p>
          <a:p>
            <a:pPr lvl="1"/>
            <a:r>
              <a:rPr lang="en-AU" strike="sngStrike" dirty="0"/>
              <a:t>“Coastal boundary layer”; temperate rocky reefs; Great Southern Reef </a:t>
            </a:r>
            <a:r>
              <a:rPr lang="en-AU" strike="sngStrike" dirty="0" err="1"/>
              <a:t>etc</a:t>
            </a:r>
            <a:endParaRPr lang="en-AU" strike="sngStrike" dirty="0"/>
          </a:p>
          <a:p>
            <a:r>
              <a:rPr lang="en-AU" strike="sngStrike" dirty="0"/>
              <a:t>Marine Heat Waves?</a:t>
            </a:r>
          </a:p>
          <a:p>
            <a:pPr lvl="1"/>
            <a:r>
              <a:rPr lang="en-AU" strike="sngStrike" dirty="0"/>
              <a:t>Discontinued due to insufficient number of NRS zooplankton samples corresponding to heatwaves (at various depths and time windows). </a:t>
            </a:r>
          </a:p>
          <a:p>
            <a:r>
              <a:rPr lang="en-AU" strike="sngStrike" dirty="0"/>
              <a:t>Tiger sharks? – planned with Fabrice and Paul Butcher </a:t>
            </a:r>
          </a:p>
          <a:p>
            <a:r>
              <a:rPr lang="en-AU" dirty="0"/>
              <a:t>To quantify and understand “inner-shelf” water</a:t>
            </a:r>
          </a:p>
          <a:p>
            <a:pPr lvl="1"/>
            <a:r>
              <a:rPr lang="en-AU" dirty="0"/>
              <a:t>2004 Southern Surveyor voyage + any other cross-shelf transects (see next)</a:t>
            </a:r>
          </a:p>
          <a:p>
            <a:pPr lvl="1"/>
            <a:r>
              <a:rPr lang="en-AU" dirty="0"/>
              <a:t>Integrated the vessel’s CTD data</a:t>
            </a:r>
          </a:p>
          <a:p>
            <a:pPr lvl="1"/>
            <a:r>
              <a:rPr lang="en-AU" dirty="0"/>
              <a:t>Integrate moorings for broader perspective</a:t>
            </a:r>
          </a:p>
          <a:p>
            <a:r>
              <a:rPr lang="en-AU" dirty="0"/>
              <a:t>Relationships between microbes, zooplankton and larval fish</a:t>
            </a:r>
          </a:p>
          <a:p>
            <a:pPr lvl="1"/>
            <a:r>
              <a:rPr lang="en-AU" dirty="0"/>
              <a:t>Definitely do-able with Mike, Paloma and new-Pete</a:t>
            </a:r>
          </a:p>
          <a:p>
            <a:r>
              <a:rPr lang="en-AU" dirty="0"/>
              <a:t>Effects of EAC, coastal wind </a:t>
            </a:r>
            <a:r>
              <a:rPr lang="en-AU" dirty="0" err="1"/>
              <a:t>etc</a:t>
            </a:r>
            <a:r>
              <a:rPr lang="en-AU" dirty="0"/>
              <a:t> on </a:t>
            </a:r>
            <a:r>
              <a:rPr lang="en-AU" dirty="0" err="1"/>
              <a:t>interannual</a:t>
            </a:r>
            <a:r>
              <a:rPr lang="en-AU" dirty="0"/>
              <a:t> fisheries production</a:t>
            </a:r>
          </a:p>
          <a:p>
            <a:pPr lvl="1"/>
            <a:r>
              <a:rPr lang="en-AU" dirty="0"/>
              <a:t>DPI data agreement for prawn trawl CPUE – prawns, 2 </a:t>
            </a:r>
            <a:r>
              <a:rPr lang="en-AU" dirty="0" err="1"/>
              <a:t>whitings</a:t>
            </a:r>
            <a:endParaRPr lang="en-AU" dirty="0"/>
          </a:p>
          <a:p>
            <a:pPr lvl="1"/>
            <a:r>
              <a:rPr lang="en-AU" dirty="0"/>
              <a:t>Maybe RAAP-3?</a:t>
            </a:r>
          </a:p>
          <a:p>
            <a:endParaRPr lang="en-AU" dirty="0"/>
          </a:p>
        </p:txBody>
      </p:sp>
    </p:spTree>
    <p:extLst>
      <p:ext uri="{BB962C8B-B14F-4D97-AF65-F5344CB8AC3E}">
        <p14:creationId xmlns:p14="http://schemas.microsoft.com/office/powerpoint/2010/main" val="2854658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41841-B33A-4CF9-931E-542D1F0A289A}"/>
              </a:ext>
            </a:extLst>
          </p:cNvPr>
          <p:cNvSpPr>
            <a:spLocks noGrp="1"/>
          </p:cNvSpPr>
          <p:nvPr>
            <p:ph type="title"/>
          </p:nvPr>
        </p:nvSpPr>
        <p:spPr/>
        <p:txBody>
          <a:bodyPr/>
          <a:lstStyle/>
          <a:p>
            <a:r>
              <a:rPr lang="en-AU" dirty="0"/>
              <a:t>Inner Shelf Water</a:t>
            </a:r>
          </a:p>
        </p:txBody>
      </p:sp>
      <p:sp>
        <p:nvSpPr>
          <p:cNvPr id="3" name="Content Placeholder 2">
            <a:extLst>
              <a:ext uri="{FF2B5EF4-FFF2-40B4-BE49-F238E27FC236}">
                <a16:creationId xmlns:a16="http://schemas.microsoft.com/office/drawing/2014/main" id="{FB7F9451-0A70-4424-8ECC-4AC383585EB6}"/>
              </a:ext>
            </a:extLst>
          </p:cNvPr>
          <p:cNvSpPr>
            <a:spLocks noGrp="1"/>
          </p:cNvSpPr>
          <p:nvPr>
            <p:ph idx="1"/>
          </p:nvPr>
        </p:nvSpPr>
        <p:spPr/>
        <p:txBody>
          <a:bodyPr/>
          <a:lstStyle/>
          <a:p>
            <a:r>
              <a:rPr lang="en-AU" dirty="0"/>
              <a:t>Cross shelf transects</a:t>
            </a:r>
          </a:p>
          <a:p>
            <a:pPr lvl="1"/>
            <a:r>
              <a:rPr lang="en-AU" dirty="0"/>
              <a:t>Range of Latitudes</a:t>
            </a:r>
          </a:p>
          <a:p>
            <a:r>
              <a:rPr lang="en-AU" dirty="0"/>
              <a:t>Zooplankton/CTD data</a:t>
            </a:r>
          </a:p>
          <a:p>
            <a:pPr lvl="1"/>
            <a:r>
              <a:rPr lang="en-AU" dirty="0"/>
              <a:t>Including size spectra</a:t>
            </a:r>
          </a:p>
          <a:p>
            <a:endParaRPr lang="en-AU" dirty="0"/>
          </a:p>
        </p:txBody>
      </p:sp>
    </p:spTree>
    <p:extLst>
      <p:ext uri="{BB962C8B-B14F-4D97-AF65-F5344CB8AC3E}">
        <p14:creationId xmlns:p14="http://schemas.microsoft.com/office/powerpoint/2010/main" val="701614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4902</TotalTime>
  <Words>1367</Words>
  <Application>Microsoft Office PowerPoint</Application>
  <PresentationFormat>Widescreen</PresentationFormat>
  <Paragraphs>172</Paragraphs>
  <Slides>50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Calibri Light</vt:lpstr>
      <vt:lpstr>Office Theme</vt:lpstr>
      <vt:lpstr>RAAP-2 Quantitatively linking physical and biological oceanographic data and developing models integrating these IMOS data streams.</vt:lpstr>
      <vt:lpstr>The objectives of RAAP2 are to:</vt:lpstr>
      <vt:lpstr>PowerPoint Presentation</vt:lpstr>
      <vt:lpstr>Key deliverables during the funding period include: </vt:lpstr>
      <vt:lpstr>PowerPoint Presentation</vt:lpstr>
      <vt:lpstr>PowerPoint Presentation</vt:lpstr>
      <vt:lpstr>What we decided to do:</vt:lpstr>
      <vt:lpstr>What we can do now in 12 months</vt:lpstr>
      <vt:lpstr>Inner Shelf Water</vt:lpstr>
      <vt:lpstr>PowerPoint Presentation</vt:lpstr>
      <vt:lpstr>PowerPoint Presentation</vt:lpstr>
      <vt:lpstr>PowerPoint Presentation</vt:lpstr>
      <vt:lpstr>Zooplankton size spectrum; reveals the seascape of G (actually zoopl. prey) &amp; M:</vt:lpstr>
      <vt:lpstr>PowerPoint Presentation</vt:lpstr>
      <vt:lpstr>In conclusion, for next 15 months</vt:lpstr>
      <vt:lpstr>From Pete, 22 May</vt:lpstr>
      <vt:lpstr>15 May19 meeting with Pete</vt:lpstr>
      <vt:lpstr>Data exploration</vt:lpstr>
      <vt:lpstr>PowerPoint Presentation</vt:lpstr>
      <vt:lpstr>Variance inflation factors</vt:lpstr>
      <vt:lpstr>PowerPoint Presentation</vt:lpstr>
      <vt:lpstr>PowerPoint Presentation</vt:lpstr>
      <vt:lpstr>Removing oxygen (more indication)</vt:lpstr>
      <vt:lpstr>Outliers in y</vt:lpstr>
      <vt:lpstr>Balance across factor levels</vt:lpstr>
      <vt:lpstr>Relationships with y variables @ CB </vt:lpstr>
      <vt:lpstr>Relationships with y variables @ EH </vt:lpstr>
      <vt:lpstr>Relationships with y variables @ NS </vt:lpstr>
      <vt:lpstr>Relationships with y variables @ DH</vt:lpstr>
      <vt:lpstr>Relationships with y variables @ all sites</vt:lpstr>
      <vt:lpstr>Categorical x versus y</vt:lpstr>
      <vt:lpstr>Interactions</vt:lpstr>
      <vt:lpstr>Interactions</vt:lpstr>
      <vt:lpstr>PowerPoint Presentation</vt:lpstr>
      <vt:lpstr>NAs in fluorescence</vt:lpstr>
      <vt:lpstr>NAs in Vbin</vt:lpstr>
      <vt:lpstr>NAs in Vbin</vt:lpstr>
      <vt:lpstr>NAs in NBSS slope</vt:lpstr>
      <vt:lpstr>Approach</vt:lpstr>
      <vt:lpstr>Step1: linear models (biomass example)</vt:lpstr>
      <vt:lpstr>Step2: move to GLM</vt:lpstr>
      <vt:lpstr>M2 continued</vt:lpstr>
      <vt:lpstr>Step 3: try cubic polynomial terms</vt:lpstr>
      <vt:lpstr>M2 &lt;- gam(Biomass ~ s(Temp) + s(fluorescence) + s(GA_depth2) + site2 + Dbin,           data=df3,family=Gamma(link="log"), method="REML")</vt:lpstr>
      <vt:lpstr>Something is wrong </vt:lpstr>
      <vt:lpstr>Spatial autocorrelation</vt:lpstr>
      <vt:lpstr>Including a spatial autocorrelation term (working?)</vt:lpstr>
      <vt:lpstr>PowerPoint Presentation</vt:lpstr>
      <vt:lpstr>Temperature….(over fitted?)</vt:lpstr>
      <vt:lpstr>Is the effect of temperature being hijacked by other variables in the model? (undetected collinearity?)</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RAAP-2 and dynamics of inner-shelf water</dc:title>
  <dc:creator>Iain Suthers</dc:creator>
  <cp:lastModifiedBy>Hayden Schilling</cp:lastModifiedBy>
  <cp:revision>20</cp:revision>
  <dcterms:created xsi:type="dcterms:W3CDTF">2019-06-18T12:17:47Z</dcterms:created>
  <dcterms:modified xsi:type="dcterms:W3CDTF">2019-06-23T23:47:18Z</dcterms:modified>
</cp:coreProperties>
</file>